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271" r:id="rId2"/>
    <p:sldId id="317" r:id="rId3"/>
    <p:sldId id="274" r:id="rId4"/>
    <p:sldId id="329" r:id="rId5"/>
    <p:sldId id="278" r:id="rId6"/>
    <p:sldId id="279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30" r:id="rId15"/>
    <p:sldId id="282" r:id="rId16"/>
    <p:sldId id="283" r:id="rId17"/>
    <p:sldId id="284" r:id="rId18"/>
    <p:sldId id="285" r:id="rId19"/>
    <p:sldId id="286" r:id="rId20"/>
    <p:sldId id="287" r:id="rId21"/>
    <p:sldId id="331" r:id="rId22"/>
    <p:sldId id="289" r:id="rId23"/>
    <p:sldId id="290" r:id="rId24"/>
    <p:sldId id="343" r:id="rId25"/>
    <p:sldId id="344" r:id="rId26"/>
    <p:sldId id="345" r:id="rId27"/>
    <p:sldId id="346" r:id="rId28"/>
    <p:sldId id="347" r:id="rId29"/>
    <p:sldId id="349" r:id="rId30"/>
    <p:sldId id="350" r:id="rId31"/>
    <p:sldId id="351" r:id="rId32"/>
    <p:sldId id="352" r:id="rId33"/>
    <p:sldId id="316" r:id="rId34"/>
    <p:sldId id="288" r:id="rId35"/>
    <p:sldId id="292" r:id="rId36"/>
    <p:sldId id="354" r:id="rId37"/>
    <p:sldId id="355" r:id="rId38"/>
    <p:sldId id="357" r:id="rId39"/>
    <p:sldId id="358" r:id="rId40"/>
    <p:sldId id="359" r:id="rId41"/>
    <p:sldId id="360" r:id="rId42"/>
    <p:sldId id="332" r:id="rId43"/>
    <p:sldId id="318" r:id="rId44"/>
    <p:sldId id="319" r:id="rId45"/>
    <p:sldId id="320" r:id="rId46"/>
    <p:sldId id="321" r:id="rId47"/>
    <p:sldId id="322" r:id="rId48"/>
    <p:sldId id="334" r:id="rId49"/>
    <p:sldId id="293" r:id="rId50"/>
    <p:sldId id="294" r:id="rId51"/>
    <p:sldId id="295" r:id="rId52"/>
    <p:sldId id="296" r:id="rId53"/>
    <p:sldId id="302" r:id="rId54"/>
    <p:sldId id="313" r:id="rId55"/>
    <p:sldId id="353" r:id="rId56"/>
  </p:sldIdLst>
  <p:sldSz cx="9144000" cy="5143500" type="screen16x9"/>
  <p:notesSz cx="6858000" cy="9144000"/>
  <p:custDataLst>
    <p:tags r:id="rId59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61616"/>
    <a:srgbClr val="808080"/>
    <a:srgbClr val="B2B2B2"/>
    <a:srgbClr val="FF9900"/>
    <a:srgbClr val="996633"/>
    <a:srgbClr val="993300"/>
    <a:srgbClr val="FFCC00"/>
    <a:srgbClr val="CC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03" autoAdjust="0"/>
  </p:normalViewPr>
  <p:slideViewPr>
    <p:cSldViewPr>
      <p:cViewPr>
        <p:scale>
          <a:sx n="100" d="100"/>
          <a:sy n="100" d="100"/>
        </p:scale>
        <p:origin x="-2232" y="-8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fld id="{B5B8EDBE-E71A-4485-AEB1-C3F3E4558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fld id="{1A971900-241C-4E4A-BC3F-064FFF16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you did</a:t>
            </a:r>
            <a:r>
              <a:rPr lang="en-US" baseline="0" dirty="0" smtClean="0"/>
              <a:t> NOT create with the </a:t>
            </a:r>
            <a:r>
              <a:rPr lang="en-US" baseline="0" dirty="0" err="1" smtClean="0"/>
              <a:t>singlethreaded</a:t>
            </a:r>
            <a:r>
              <a:rPr lang="en-US" baseline="0" dirty="0" smtClean="0"/>
              <a:t>—don’t do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26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Copies unaligned—could</a:t>
            </a:r>
            <a:r>
              <a:rPr lang="en-US" baseline="0" dirty="0" smtClean="0"/>
              <a:t> be aligned to be even faster.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8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I’d heard of these was</a:t>
            </a:r>
            <a:r>
              <a:rPr lang="en-US" baseline="0" dirty="0" smtClean="0"/>
              <a:t> Evan Hart, fellow NVIDIA </a:t>
            </a:r>
            <a:r>
              <a:rPr lang="en-US" baseline="0" dirty="0" err="1" smtClean="0"/>
              <a:t>Devtech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14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RetiredFrame</a:t>
            </a:r>
            <a:r>
              <a:rPr lang="en-US" baseline="0" dirty="0" smtClean="0"/>
              <a:t> always has at least one element—representing the current 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9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RetiredFrame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6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ReallyFree</a:t>
            </a:r>
            <a:r>
              <a:rPr lang="en-US" dirty="0" smtClean="0"/>
              <a:t> will be a private method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CtransientBuffer</a:t>
            </a:r>
            <a:r>
              <a:rPr lang="en-US" baseline="0" dirty="0" smtClean="0"/>
              <a:t> that returns items to </a:t>
            </a:r>
            <a:r>
              <a:rPr lang="en-US" baseline="0" dirty="0" err="1" smtClean="0"/>
              <a:t>mFreeList</a:t>
            </a:r>
            <a:r>
              <a:rPr lang="en-US" baseline="0" dirty="0" smtClean="0"/>
              <a:t> and also merges neighboring (free) </a:t>
            </a:r>
            <a:r>
              <a:rPr lang="en-US" baseline="0" dirty="0" err="1" smtClean="0"/>
              <a:t>suballocations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allocations, you need only store </a:t>
            </a:r>
            <a:r>
              <a:rPr lang="en-US" baseline="0" dirty="0" smtClean="0"/>
              <a:t>a frame start and frame end range—all allocations will be in-order.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app, same frame</a:t>
            </a:r>
          </a:p>
          <a:p>
            <a:r>
              <a:rPr lang="en-US" dirty="0" smtClean="0"/>
              <a:t>Note</a:t>
            </a:r>
            <a:r>
              <a:rPr lang="en-US" baseline="0" dirty="0" smtClean="0"/>
              <a:t> that memcpys became more efficient too—even though they are from multiple locations. They’re more cache friendly now because there’s nothing else going on between memcpys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1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Buffer</a:t>
            </a:r>
            <a:r>
              <a:rPr lang="en-US" baseline="0" dirty="0" smtClean="0"/>
              <a:t> is segmented into three sections. At least one will always be done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1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5105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4900" y="158750"/>
            <a:ext cx="1460500" cy="50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58000" y="4552950"/>
            <a:ext cx="2019299" cy="425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609600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276350"/>
            <a:ext cx="8077200" cy="3429000"/>
          </a:xfrm>
          <a:prstGeom prst="rect">
            <a:avLst/>
          </a:prstGeom>
        </p:spPr>
        <p:txBody>
          <a:bodyPr/>
          <a:lstStyle>
            <a:lvl1pPr marL="228600" indent="-228600">
              <a:defRPr sz="2400" baseline="0"/>
            </a:lvl1pPr>
            <a:lvl2pPr marL="571500" indent="-228600">
              <a:defRPr sz="2000" baseline="0"/>
            </a:lvl2pPr>
            <a:lvl3pPr marL="800100" indent="-171450">
              <a:defRPr sz="1600" baseline="0"/>
            </a:lvl3pPr>
            <a:lvl4pPr marL="1028700" indent="-171450">
              <a:defRPr sz="1400" baseline="0"/>
            </a:lvl4pPr>
            <a:lvl5pPr marL="1257300" indent="-171450">
              <a:defRPr sz="14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0888"/>
            <a:ext cx="7772400" cy="1101725"/>
          </a:xfrm>
          <a:prstGeom prst="rect">
            <a:avLst/>
          </a:prstGeo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33350"/>
            <a:ext cx="9144000" cy="3810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pitchFamily="4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4800" y="285750"/>
            <a:ext cx="2667000" cy="998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96000" y="285751"/>
            <a:ext cx="2705100" cy="114141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itchFamily="34" charset="0"/>
        <a:buChar char="●"/>
        <a:defRPr baseline="0"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1276350"/>
            <a:ext cx="7924800" cy="2286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Don’t Throw it all Away: Efficient Buffer Management</a:t>
            </a:r>
            <a:br>
              <a:rPr lang="en-US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John McDonald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Developer Technology, NVIDIA Corporation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7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they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Ideal frame time should be max(CPU time, GPU time)</a:t>
            </a:r>
          </a:p>
          <a:p>
            <a:r>
              <a:rPr lang="en-US" dirty="0" smtClean="0"/>
              <a:t>CPU-GPU Sync point turns this into CPU Time + GPU Time.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3483919"/>
            <a:ext cx="5334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864919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3483919"/>
            <a:ext cx="5334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3483919"/>
            <a:ext cx="5334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0200" y="3864919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3864919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6966" y="2952750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Ideal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600200" y="3335984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133600" y="3335984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657475" y="3338216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40840" y="340771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GPU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0840" y="3788719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PU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67000" y="3486151"/>
            <a:ext cx="5334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667000" y="3864918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200400" y="3335983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4905375" y="3486151"/>
            <a:ext cx="3810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286375" y="3864918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667375" y="3483919"/>
            <a:ext cx="152399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87966" y="2952750"/>
            <a:ext cx="263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With Sync point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5819774" y="3333750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/>
          <p:cNvSpPr/>
          <p:nvPr/>
        </p:nvSpPr>
        <p:spPr bwMode="auto">
          <a:xfrm>
            <a:off x="5819775" y="3486151"/>
            <a:ext cx="3810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200775" y="3864918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581775" y="3483919"/>
            <a:ext cx="152399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6734174" y="3333750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57"/>
          <p:cNvSpPr/>
          <p:nvPr/>
        </p:nvSpPr>
        <p:spPr bwMode="auto">
          <a:xfrm>
            <a:off x="6734175" y="3486151"/>
            <a:ext cx="3810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115175" y="3864918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7496175" y="3483919"/>
            <a:ext cx="152399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7648574" y="3333750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Rectangle 61"/>
          <p:cNvSpPr/>
          <p:nvPr/>
        </p:nvSpPr>
        <p:spPr bwMode="auto">
          <a:xfrm>
            <a:off x="7648575" y="3486151"/>
            <a:ext cx="381000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8029575" y="3864918"/>
            <a:ext cx="381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8410575" y="3483919"/>
            <a:ext cx="152399" cy="304800"/>
          </a:xfrm>
          <a:prstGeom prst="rect">
            <a:avLst/>
          </a:prstGeom>
          <a:solidFill>
            <a:srgbClr val="996633"/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8562974" y="3333750"/>
            <a:ext cx="0" cy="10623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493040" y="470535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Presents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600200" y="4550716"/>
            <a:ext cx="0" cy="19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1600200" y="4400552"/>
            <a:ext cx="276224" cy="3047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36" idx="0"/>
          </p:cNvCxnSpPr>
          <p:nvPr/>
        </p:nvCxnSpPr>
        <p:spPr bwMode="auto">
          <a:xfrm flipH="1" flipV="1">
            <a:off x="2124076" y="4396085"/>
            <a:ext cx="9524" cy="309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2400300" y="4396086"/>
            <a:ext cx="247651" cy="3092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647951" y="4380355"/>
            <a:ext cx="552449" cy="3249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6667499" y="4540618"/>
            <a:ext cx="0" cy="19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5819775" y="4400551"/>
            <a:ext cx="602452" cy="2947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6734175" y="4413416"/>
            <a:ext cx="9524" cy="309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7115175" y="4380355"/>
            <a:ext cx="533399" cy="314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7467600" y="4388222"/>
            <a:ext cx="1095372" cy="3171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284115" y="4685727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Presents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Really? That bad?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One bad sync point can </a:t>
            </a:r>
            <a:r>
              <a:rPr lang="en-US" b="1" dirty="0"/>
              <a:t>halve</a:t>
            </a:r>
            <a:r>
              <a:rPr lang="en-US" dirty="0"/>
              <a:t> your </a:t>
            </a:r>
            <a:r>
              <a:rPr lang="en-US" dirty="0" smtClean="0"/>
              <a:t>frame rate</a:t>
            </a:r>
            <a:endParaRPr lang="en-US" dirty="0"/>
          </a:p>
          <a:p>
            <a:r>
              <a:rPr lang="en-US" dirty="0" smtClean="0"/>
              <a:t>Even worse: the more sync points you have, the harder they are to find.</a:t>
            </a:r>
          </a:p>
          <a:p>
            <a:pPr lvl="1"/>
            <a:r>
              <a:rPr lang="en-US" dirty="0" smtClean="0"/>
              <a:t>Performance will just seem generally slow</a:t>
            </a:r>
          </a:p>
          <a:p>
            <a:r>
              <a:rPr lang="en-US" dirty="0" smtClean="0"/>
              <a:t>The badness depends, in part, on where in the frame the sync-point occurs</a:t>
            </a:r>
          </a:p>
          <a:p>
            <a:pPr lvl="1"/>
            <a:r>
              <a:rPr lang="en-US" dirty="0" smtClean="0"/>
              <a:t>Generally, the later the sync point, the worse it is</a:t>
            </a:r>
          </a:p>
          <a:p>
            <a:pPr lvl="1"/>
            <a:r>
              <a:rPr lang="en-US" dirty="0" smtClean="0"/>
              <a:t>Early sync-points are also bad if your workload is very lopsided towards either the CPU or the GPU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Middleware is generally written in a vacuum</a:t>
            </a:r>
          </a:p>
          <a:p>
            <a:pPr lvl="1"/>
            <a:r>
              <a:rPr lang="en-US" dirty="0" smtClean="0"/>
              <a:t>What works best in the small might not scale well</a:t>
            </a:r>
          </a:p>
          <a:p>
            <a:r>
              <a:rPr lang="en-US" dirty="0" smtClean="0"/>
              <a:t>Especially check for CPU-GPU sync points</a:t>
            </a:r>
          </a:p>
        </p:txBody>
      </p:sp>
    </p:spTree>
    <p:extLst>
      <p:ext uri="{BB962C8B-B14F-4D97-AF65-F5344CB8AC3E}">
        <p14:creationId xmlns:p14="http://schemas.microsoft.com/office/powerpoint/2010/main" val="202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D3D9 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CPU-GPU sync points are </a:t>
            </a:r>
            <a:r>
              <a:rPr lang="en-US" i="1" dirty="0" smtClean="0"/>
              <a:t>trivial</a:t>
            </a:r>
            <a:r>
              <a:rPr lang="en-US" dirty="0" smtClean="0"/>
              <a:t> to introduce in D3D9</a:t>
            </a:r>
          </a:p>
          <a:p>
            <a:r>
              <a:rPr lang="en-US" dirty="0" smtClean="0"/>
              <a:t>Locking any buffer in D3D9 with flags=0 is a virtually guaranteed CPU-GPU Sync point if that buffer is still in use. </a:t>
            </a:r>
            <a:r>
              <a:rPr lang="en-US" dirty="0" smtClean="0">
                <a:sym typeface="Wingdings" pitchFamily="2" charset="2"/>
              </a:rPr>
              <a:t>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Buffer Usage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Usage Patterns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43961" y="1276350"/>
            <a:ext cx="626477" cy="2590800"/>
            <a:chOff x="143961" y="1276350"/>
            <a:chExt cx="626477" cy="2590800"/>
          </a:xfrm>
        </p:grpSpPr>
        <p:sp>
          <p:nvSpPr>
            <p:cNvPr id="7" name="Down Arrow 6"/>
            <p:cNvSpPr/>
            <p:nvPr/>
          </p:nvSpPr>
          <p:spPr bwMode="auto">
            <a:xfrm>
              <a:off x="143961" y="1276350"/>
              <a:ext cx="626477" cy="25908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-664262" y="2228534"/>
              <a:ext cx="224292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Updates More Often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251320"/>
              </p:ext>
            </p:extLst>
          </p:nvPr>
        </p:nvGraphicFramePr>
        <p:xfrm>
          <a:off x="645526" y="1276350"/>
          <a:ext cx="2326274" cy="22098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26274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“Forever”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Long</a:t>
                      </a:r>
                      <a:r>
                        <a:rPr lang="en-US" sz="2300" baseline="0" dirty="0" smtClean="0"/>
                        <a:t> Lived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Transient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Temporary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Constants</a:t>
                      </a:r>
                      <a:endParaRPr lang="en-US" sz="23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72958"/>
              </p:ext>
            </p:extLst>
          </p:nvPr>
        </p:nvGraphicFramePr>
        <p:xfrm>
          <a:off x="3048000" y="1276350"/>
          <a:ext cx="5715000" cy="2209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15000"/>
              </a:tblGrid>
              <a:tr h="42672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300" baseline="0" dirty="0" smtClean="0">
                          <a:solidFill>
                            <a:srgbClr val="000000"/>
                          </a:solidFill>
                        </a:rPr>
                        <a:t>- Level BSPs</a:t>
                      </a: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baseline="0" dirty="0" smtClean="0">
                          <a:solidFill>
                            <a:srgbClr val="000000"/>
                          </a:solidFill>
                        </a:rPr>
                        <a:t>- Character Geometry</a:t>
                      </a:r>
                      <a:endParaRPr lang="en-US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2300" baseline="0" dirty="0" smtClean="0">
                          <a:solidFill>
                            <a:srgbClr val="000000"/>
                          </a:solidFill>
                        </a:rPr>
                        <a:t> UI, Text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New!</a:t>
                      </a:r>
                      <a:r>
                        <a:rPr lang="en-US" sz="23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rgbClr val="000000"/>
                          </a:solidFill>
                        </a:rPr>
                        <a:t>- Particle Systems (Streaming)</a:t>
                      </a:r>
                      <a:endParaRPr lang="en-US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23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300" baseline="0" dirty="0" err="1" smtClean="0">
                          <a:solidFill>
                            <a:srgbClr val="000000"/>
                          </a:solidFill>
                        </a:rPr>
                        <a:t>Shader</a:t>
                      </a:r>
                      <a:r>
                        <a:rPr lang="en-US" sz="2300" baseline="0" dirty="0" smtClean="0">
                          <a:solidFill>
                            <a:srgbClr val="000000"/>
                          </a:solidFill>
                        </a:rPr>
                        <a:t> Parameters</a:t>
                      </a:r>
                      <a:endParaRPr lang="en-US" sz="23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“Forever”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76350"/>
            <a:ext cx="8305800" cy="3429000"/>
          </a:xfrm>
        </p:spPr>
        <p:txBody>
          <a:bodyPr/>
          <a:lstStyle/>
          <a:p>
            <a:r>
              <a:rPr lang="en-US" dirty="0" smtClean="0"/>
              <a:t>Useful for geometry that is loaded </a:t>
            </a:r>
            <a:br>
              <a:rPr lang="en-US" dirty="0" smtClean="0"/>
            </a:br>
            <a:r>
              <a:rPr lang="en-US" dirty="0" smtClean="0"/>
              <a:t>once</a:t>
            </a:r>
          </a:p>
          <a:p>
            <a:pPr lvl="1"/>
            <a:r>
              <a:rPr lang="en-US" dirty="0" smtClean="0"/>
              <a:t>Ex: Level BSPs, loaded behind a load </a:t>
            </a:r>
            <a:br>
              <a:rPr lang="en-US" dirty="0" smtClean="0"/>
            </a:br>
            <a:r>
              <a:rPr lang="en-US" dirty="0" smtClean="0"/>
              <a:t>screen</a:t>
            </a:r>
          </a:p>
          <a:p>
            <a:r>
              <a:rPr lang="en-US" dirty="0" smtClean="0"/>
              <a:t>Don’t use this for streaming data</a:t>
            </a:r>
          </a:p>
          <a:p>
            <a:pPr lvl="1"/>
            <a:r>
              <a:rPr lang="en-US" dirty="0" smtClean="0"/>
              <a:t>Hitching during allocation is possible/likely</a:t>
            </a:r>
          </a:p>
          <a:p>
            <a:r>
              <a:rPr lang="en-US" dirty="0" smtClean="0"/>
              <a:t>IMMUTABLE flag at creation time</a:t>
            </a:r>
          </a:p>
          <a:p>
            <a:r>
              <a:rPr lang="en-US" dirty="0" smtClean="0"/>
              <a:t>Cannot update these!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27835" y="666750"/>
            <a:ext cx="626477" cy="2590800"/>
            <a:chOff x="143961" y="1276350"/>
            <a:chExt cx="626477" cy="2590800"/>
          </a:xfrm>
        </p:grpSpPr>
        <p:sp>
          <p:nvSpPr>
            <p:cNvPr id="5" name="Down Arrow 4"/>
            <p:cNvSpPr/>
            <p:nvPr/>
          </p:nvSpPr>
          <p:spPr bwMode="auto">
            <a:xfrm>
              <a:off x="143961" y="1276350"/>
              <a:ext cx="626477" cy="25908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-664262" y="2228534"/>
              <a:ext cx="224292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Updates More Often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74800"/>
              </p:ext>
            </p:extLst>
          </p:nvPr>
        </p:nvGraphicFramePr>
        <p:xfrm>
          <a:off x="6629400" y="666750"/>
          <a:ext cx="2326274" cy="22098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26274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“Forever”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Long</a:t>
                      </a:r>
                      <a:r>
                        <a:rPr lang="en-US" sz="2300" baseline="0" dirty="0" smtClean="0"/>
                        <a:t> Lived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Transient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Temporary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Constants</a:t>
                      </a:r>
                      <a:endParaRPr lang="en-US" sz="23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441073" y="666750"/>
            <a:ext cx="2321927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Lived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Data that is streamed in from disk,</a:t>
            </a:r>
            <a:br>
              <a:rPr lang="en-US" dirty="0" smtClean="0"/>
            </a:br>
            <a:r>
              <a:rPr lang="en-US" dirty="0" smtClean="0"/>
              <a:t>but is expected to last for “awhile”</a:t>
            </a:r>
          </a:p>
          <a:p>
            <a:pPr lvl="1"/>
            <a:r>
              <a:rPr lang="en-US" dirty="0" smtClean="0"/>
              <a:t>Ex: Character geometry</a:t>
            </a:r>
          </a:p>
          <a:p>
            <a:r>
              <a:rPr lang="en-US" dirty="0" smtClean="0"/>
              <a:t>Reuse these; stream into them</a:t>
            </a:r>
          </a:p>
          <a:p>
            <a:r>
              <a:rPr lang="en-US" dirty="0" smtClean="0"/>
              <a:t>DEFAULT flag at creation time</a:t>
            </a:r>
          </a:p>
          <a:p>
            <a:r>
              <a:rPr lang="en-US" dirty="0" err="1" smtClean="0"/>
              <a:t>UpdateSubresource</a:t>
            </a:r>
            <a:r>
              <a:rPr lang="en-US" dirty="0" smtClean="0"/>
              <a:t> to update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27835" y="666750"/>
            <a:ext cx="626477" cy="2590800"/>
            <a:chOff x="143961" y="1276350"/>
            <a:chExt cx="626477" cy="2590800"/>
          </a:xfrm>
        </p:grpSpPr>
        <p:sp>
          <p:nvSpPr>
            <p:cNvPr id="5" name="Down Arrow 4"/>
            <p:cNvSpPr/>
            <p:nvPr/>
          </p:nvSpPr>
          <p:spPr bwMode="auto">
            <a:xfrm>
              <a:off x="143961" y="1276350"/>
              <a:ext cx="626477" cy="25908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-664262" y="2228534"/>
              <a:ext cx="224292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Updates More Often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77205"/>
              </p:ext>
            </p:extLst>
          </p:nvPr>
        </p:nvGraphicFramePr>
        <p:xfrm>
          <a:off x="6629400" y="666750"/>
          <a:ext cx="2326274" cy="22098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26274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“Forever”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Long</a:t>
                      </a:r>
                      <a:r>
                        <a:rPr lang="en-US" sz="2300" baseline="0" dirty="0" smtClean="0"/>
                        <a:t> Lived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Transient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Temporary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Constants</a:t>
                      </a:r>
                      <a:endParaRPr lang="en-US" sz="23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441072" y="1114425"/>
            <a:ext cx="2321927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Fire-and-forget data</a:t>
            </a:r>
          </a:p>
          <a:p>
            <a:pPr lvl="1"/>
            <a:r>
              <a:rPr lang="en-US" dirty="0" smtClean="0"/>
              <a:t>E.g. Particle systems</a:t>
            </a:r>
          </a:p>
          <a:p>
            <a:r>
              <a:rPr lang="en-US" dirty="0" smtClean="0"/>
              <a:t>Almost certainly lives in system </a:t>
            </a:r>
            <a:br>
              <a:rPr lang="en-US" dirty="0" smtClean="0"/>
            </a:br>
            <a:r>
              <a:rPr lang="en-US" dirty="0" smtClean="0"/>
              <a:t>RAM</a:t>
            </a:r>
          </a:p>
          <a:p>
            <a:r>
              <a:rPr lang="en-US" dirty="0" smtClean="0"/>
              <a:t>DYNAMIC flag at create time</a:t>
            </a:r>
          </a:p>
          <a:p>
            <a:r>
              <a:rPr lang="en-US" dirty="0" smtClean="0"/>
              <a:t>Prefer Map/</a:t>
            </a:r>
            <a:r>
              <a:rPr lang="en-US" dirty="0" err="1" smtClean="0"/>
              <a:t>Unmap</a:t>
            </a:r>
            <a:r>
              <a:rPr lang="en-US" dirty="0" smtClean="0"/>
              <a:t> to update these</a:t>
            </a:r>
          </a:p>
          <a:p>
            <a:pPr lvl="1"/>
            <a:r>
              <a:rPr lang="en-US" dirty="0" err="1" smtClean="0"/>
              <a:t>UpdateSubresource</a:t>
            </a:r>
            <a:r>
              <a:rPr lang="en-US" dirty="0" smtClean="0"/>
              <a:t> involves an extra copy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27835" y="666750"/>
            <a:ext cx="626477" cy="2590800"/>
            <a:chOff x="143961" y="1276350"/>
            <a:chExt cx="626477" cy="2590800"/>
          </a:xfrm>
        </p:grpSpPr>
        <p:sp>
          <p:nvSpPr>
            <p:cNvPr id="5" name="Down Arrow 4"/>
            <p:cNvSpPr/>
            <p:nvPr/>
          </p:nvSpPr>
          <p:spPr bwMode="auto">
            <a:xfrm>
              <a:off x="143961" y="1276350"/>
              <a:ext cx="626477" cy="25908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-664262" y="2228534"/>
              <a:ext cx="224292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Updates More Often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54037"/>
              </p:ext>
            </p:extLst>
          </p:nvPr>
        </p:nvGraphicFramePr>
        <p:xfrm>
          <a:off x="6629400" y="666750"/>
          <a:ext cx="2326274" cy="22098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26274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“Forever”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Long</a:t>
                      </a:r>
                      <a:r>
                        <a:rPr lang="en-US" sz="2300" baseline="0" dirty="0" smtClean="0"/>
                        <a:t> Lived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Transient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Temporary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Constants</a:t>
                      </a:r>
                      <a:endParaRPr lang="en-US" sz="23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441073" y="2028825"/>
            <a:ext cx="2321927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These are different than other </a:t>
            </a:r>
            <a:br>
              <a:rPr lang="en-US" dirty="0" smtClean="0"/>
            </a:br>
            <a:r>
              <a:rPr lang="en-US" dirty="0" smtClean="0"/>
              <a:t>buffers in D3D11. </a:t>
            </a:r>
          </a:p>
          <a:p>
            <a:r>
              <a:rPr lang="en-US" dirty="0" smtClean="0"/>
              <a:t>The GPU can deal with many of </a:t>
            </a:r>
            <a:br>
              <a:rPr lang="en-US" dirty="0" smtClean="0"/>
            </a:br>
            <a:r>
              <a:rPr lang="en-US" dirty="0" smtClean="0"/>
              <a:t>them in flight at once</a:t>
            </a:r>
          </a:p>
          <a:p>
            <a:r>
              <a:rPr lang="en-US" dirty="0" smtClean="0"/>
              <a:t>Create with DYNAMIC</a:t>
            </a:r>
          </a:p>
          <a:p>
            <a:r>
              <a:rPr lang="en-US" dirty="0" smtClean="0"/>
              <a:t>Map/DISCARD to Update</a:t>
            </a:r>
          </a:p>
          <a:p>
            <a:r>
              <a:rPr lang="en-US" dirty="0" smtClean="0"/>
              <a:t>More on these in a bit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27835" y="666750"/>
            <a:ext cx="626477" cy="2590800"/>
            <a:chOff x="143961" y="1276350"/>
            <a:chExt cx="626477" cy="2590800"/>
          </a:xfrm>
        </p:grpSpPr>
        <p:sp>
          <p:nvSpPr>
            <p:cNvPr id="5" name="Down Arrow 4"/>
            <p:cNvSpPr/>
            <p:nvPr/>
          </p:nvSpPr>
          <p:spPr bwMode="auto">
            <a:xfrm>
              <a:off x="143961" y="1276350"/>
              <a:ext cx="626477" cy="25908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-664262" y="2228534"/>
              <a:ext cx="224292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Updates More Often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54037"/>
              </p:ext>
            </p:extLst>
          </p:nvPr>
        </p:nvGraphicFramePr>
        <p:xfrm>
          <a:off x="6629400" y="666750"/>
          <a:ext cx="2326274" cy="22098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26274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“Forever”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Long</a:t>
                      </a:r>
                      <a:r>
                        <a:rPr lang="en-US" sz="2300" baseline="0" dirty="0" smtClean="0"/>
                        <a:t> Lived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Transient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Temporary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Constants</a:t>
                      </a:r>
                      <a:endParaRPr lang="en-US" sz="23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441073" y="2442947"/>
            <a:ext cx="2321927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9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talking about?</a:t>
            </a:r>
            <a:endParaRPr lang="en-US" dirty="0"/>
          </a:p>
        </p:txBody>
      </p:sp>
      <p:pic>
        <p:nvPicPr>
          <p:cNvPr id="4" name="Picture 3" descr="C:\Users\John McDonald\Desktop\spoon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33550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General Performance/Functional Guidance</a:t>
            </a:r>
          </a:p>
          <a:p>
            <a:r>
              <a:rPr lang="en-US" dirty="0"/>
              <a:t>CPU-GPU Sync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Buffer Usage Patterns</a:t>
            </a:r>
          </a:p>
          <a:p>
            <a:r>
              <a:rPr lang="en-US" dirty="0" smtClean="0"/>
              <a:t>Contention-Free Buffers</a:t>
            </a:r>
          </a:p>
          <a:p>
            <a:r>
              <a:rPr lang="en-US" dirty="0"/>
              <a:t>Constant </a:t>
            </a:r>
            <a:r>
              <a:rPr lang="en-US" dirty="0" smtClean="0"/>
              <a:t>Buffers</a:t>
            </a:r>
          </a:p>
          <a:p>
            <a:r>
              <a:rPr lang="en-US" dirty="0" smtClean="0"/>
              <a:t>Performance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5716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skipped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Transient Buffers</a:t>
            </a:r>
          </a:p>
          <a:p>
            <a:r>
              <a:rPr lang="en-US" dirty="0" smtClean="0"/>
              <a:t>New informal class of Buffer</a:t>
            </a:r>
          </a:p>
          <a:p>
            <a:r>
              <a:rPr lang="en-US" dirty="0" smtClean="0"/>
              <a:t>Used for (e.g.) UI/Text</a:t>
            </a:r>
          </a:p>
          <a:p>
            <a:pPr lvl="1"/>
            <a:r>
              <a:rPr lang="en-US" dirty="0" smtClean="0"/>
              <a:t>Things that are dynamic, but few vertices each—and may need to be updated on odd schedules</a:t>
            </a:r>
          </a:p>
          <a:p>
            <a:r>
              <a:rPr lang="en-US" dirty="0" smtClean="0"/>
              <a:t>DYNAMIC flag at creation time</a:t>
            </a:r>
          </a:p>
          <a:p>
            <a:r>
              <a:rPr lang="en-US" dirty="0" smtClean="0"/>
              <a:t>Transient Buffers are part of a new class of buffer…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0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Contention-Free 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Buffer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Treat Buffer as a Memory Heap, </a:t>
            </a:r>
            <a:br>
              <a:rPr lang="en-US" dirty="0" smtClean="0"/>
            </a:br>
            <a:r>
              <a:rPr lang="en-US" dirty="0" smtClean="0"/>
              <a:t>with a twist</a:t>
            </a:r>
          </a:p>
          <a:p>
            <a:pPr lvl="1"/>
            <a:r>
              <a:rPr lang="en-US" dirty="0" smtClean="0"/>
              <a:t>On CPU, Freed memory available now</a:t>
            </a:r>
          </a:p>
          <a:p>
            <a:pPr lvl="1"/>
            <a:r>
              <a:rPr lang="en-US" dirty="0" smtClean="0"/>
              <a:t>On GPU, Freed memory is available </a:t>
            </a:r>
            <a:br>
              <a:rPr lang="en-US" dirty="0" smtClean="0"/>
            </a:br>
            <a:r>
              <a:rPr lang="en-US" dirty="0" smtClean="0"/>
              <a:t>when GPU is finished with it</a:t>
            </a:r>
          </a:p>
          <a:p>
            <a:r>
              <a:rPr lang="en-US" dirty="0" smtClean="0"/>
              <a:t>Assume memory is in use until told otherwise</a:t>
            </a:r>
          </a:p>
          <a:p>
            <a:r>
              <a:rPr lang="en-US" dirty="0" smtClean="0"/>
              <a:t>Determine when GPU must be finished with Freed memory, then return to the “really free” list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27835" y="666750"/>
            <a:ext cx="626477" cy="2590800"/>
            <a:chOff x="143961" y="1276350"/>
            <a:chExt cx="626477" cy="2590800"/>
          </a:xfrm>
        </p:grpSpPr>
        <p:sp>
          <p:nvSpPr>
            <p:cNvPr id="5" name="Down Arrow 4"/>
            <p:cNvSpPr/>
            <p:nvPr/>
          </p:nvSpPr>
          <p:spPr bwMode="auto">
            <a:xfrm>
              <a:off x="143961" y="1276350"/>
              <a:ext cx="626477" cy="259080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-664262" y="2228534"/>
              <a:ext cx="224292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Updates More Often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25218"/>
              </p:ext>
            </p:extLst>
          </p:nvPr>
        </p:nvGraphicFramePr>
        <p:xfrm>
          <a:off x="6629400" y="666750"/>
          <a:ext cx="2326274" cy="220980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2326274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“Forever”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Long</a:t>
                      </a:r>
                      <a:r>
                        <a:rPr lang="en-US" sz="2300" baseline="0" dirty="0" smtClean="0"/>
                        <a:t> Lived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Transient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Temporary</a:t>
                      </a:r>
                      <a:endParaRPr lang="en-US" sz="23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Constants</a:t>
                      </a:r>
                      <a:endParaRPr lang="en-US" sz="23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6441072" y="1514475"/>
            <a:ext cx="2321927" cy="4572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9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66750"/>
            <a:ext cx="8077200" cy="609600"/>
          </a:xfrm>
        </p:spPr>
        <p:txBody>
          <a:bodyPr/>
          <a:lstStyle/>
          <a:p>
            <a:r>
              <a:rPr lang="en-US" dirty="0" err="1" smtClean="0"/>
              <a:t>CTransientBuffer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76350"/>
            <a:ext cx="4038600" cy="3429000"/>
          </a:xfrm>
        </p:spPr>
        <p:txBody>
          <a:bodyPr/>
          <a:lstStyle/>
          <a:p>
            <a:r>
              <a:rPr lang="en-US" sz="2000" dirty="0" smtClean="0"/>
              <a:t>On </a:t>
            </a:r>
            <a:r>
              <a:rPr lang="en-US" sz="2000" dirty="0" err="1" smtClean="0"/>
              <a:t>Alloc</a:t>
            </a:r>
            <a:r>
              <a:rPr lang="en-US" sz="2000" dirty="0" smtClean="0"/>
              <a:t>, walk a Free list looking for best fit</a:t>
            </a:r>
          </a:p>
          <a:p>
            <a:pPr lvl="1"/>
            <a:r>
              <a:rPr lang="en-US" sz="1600" dirty="0" smtClean="0"/>
              <a:t>Data is updated using Map/NO_OVERWRITE</a:t>
            </a:r>
          </a:p>
          <a:p>
            <a:pPr lvl="1"/>
            <a:r>
              <a:rPr lang="en-US" sz="1600" dirty="0" smtClean="0"/>
              <a:t>Return opaque, immutable handle</a:t>
            </a:r>
          </a:p>
          <a:p>
            <a:r>
              <a:rPr lang="en-US" sz="2000" dirty="0" smtClean="0"/>
              <a:t>On Free, record that chunk was freed—into </a:t>
            </a:r>
            <a:r>
              <a:rPr lang="en-US" sz="2000" dirty="0" err="1" smtClean="0"/>
              <a:t>RetiredFrames.back</a:t>
            </a:r>
            <a:r>
              <a:rPr lang="en-US" sz="2000" dirty="0" smtClean="0"/>
              <a:t>()</a:t>
            </a:r>
          </a:p>
          <a:p>
            <a:r>
              <a:rPr lang="en-US" sz="2000" dirty="0" smtClean="0"/>
              <a:t>Just after present, an “</a:t>
            </a:r>
            <a:r>
              <a:rPr lang="en-US" sz="2000" dirty="0" err="1" smtClean="0"/>
              <a:t>OnPresent</a:t>
            </a:r>
            <a:r>
              <a:rPr lang="en-US" sz="2000" dirty="0" smtClean="0"/>
              <a:t>” function is called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85728" y="1276350"/>
            <a:ext cx="425949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class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CTransientBuffer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{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ID3D11Buffer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mBuffer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UINT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mLengthBytes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ID3D11Device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mOwner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vector&lt;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mFreeList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list&lt;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RetiredFrame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mRetiredFrames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  <a:endParaRPr lang="en-US" sz="1400" dirty="0" smtClean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public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: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Alloc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(UINT,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void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*, 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                ID3D11DeviceContext*);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void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Free(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*);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void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OnPresent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(ID3D11DeviceContext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*);</a:t>
            </a:r>
            <a:endParaRPr lang="en-US" sz="1400" dirty="0">
              <a:latin typeface="Consolas" pitchFamily="49" charset="0"/>
              <a:ea typeface="MS Gothic" pitchFamily="49" charset="-128"/>
              <a:cs typeface="Consolas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572000" y="1276350"/>
            <a:ext cx="0" cy="3733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14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Guts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7456" y="1276350"/>
            <a:ext cx="425949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class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CTransientBuffer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{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ID3D11Buffer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mBuffer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UINT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mLengthBytes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ID3D11Device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mOwner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vector&lt;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&gt;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mFreeList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list&lt;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RetiredFrame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&gt;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mRetiredFrames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public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: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Alloc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(UINT, </a:t>
            </a:r>
            <a:r>
              <a:rPr lang="en-US" sz="14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void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*, 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                ID3D11DeviceContext*);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void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Free(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*);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void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OnPresent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(ID3D11DeviceContext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*);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...</a:t>
            </a:r>
            <a:endParaRPr lang="en-US" sz="1400" dirty="0">
              <a:latin typeface="Consolas" pitchFamily="49" charset="0"/>
              <a:ea typeface="MS Gothic" pitchFamily="49" charset="-128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4778" y="1285875"/>
            <a:ext cx="445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err="1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struct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RetiredFrame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{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list&lt;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*&gt; </a:t>
            </a:r>
            <a:r>
              <a:rPr lang="en-US" sz="1400" dirty="0" err="1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mPendingFrees</a:t>
            </a:r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ID3D11Query*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mFrameCompleteQuery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};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4778" y="2647950"/>
            <a:ext cx="445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class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CSubAlloc</a:t>
            </a:r>
            <a:endParaRPr lang="en-US" sz="1400" dirty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{</a:t>
            </a: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UINT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mOffset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r>
              <a:rPr lang="en-US" sz="14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UINT </a:t>
            </a:r>
            <a:r>
              <a:rPr lang="en-US" sz="14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mLength</a:t>
            </a:r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;</a:t>
            </a:r>
          </a:p>
          <a:p>
            <a:pPr algn="l"/>
            <a:endParaRPr lang="en-US" sz="1400" dirty="0" smtClean="0">
              <a:solidFill>
                <a:prstClr val="black"/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  <a:p>
            <a:pPr algn="l"/>
            <a:r>
              <a:rPr lang="en-US" sz="14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 ...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Consolas" pitchFamily="49" charset="0"/>
              <a:ea typeface="MS Gothic" pitchFamily="49" charset="-128"/>
              <a:cs typeface="Consolas" pitchFamily="49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838200" y="2533650"/>
            <a:ext cx="1524000" cy="3810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2" name="Straight Arrow Connector 11"/>
          <p:cNvCxnSpPr>
            <a:stCxn id="10" idx="7"/>
          </p:cNvCxnSpPr>
          <p:nvPr/>
        </p:nvCxnSpPr>
        <p:spPr bwMode="auto">
          <a:xfrm flipV="1">
            <a:off x="2139015" y="1504950"/>
            <a:ext cx="2565763" cy="10844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381000" y="3143250"/>
            <a:ext cx="1219200" cy="457200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600200" y="2800350"/>
            <a:ext cx="3104578" cy="57150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362075" y="3562826"/>
            <a:ext cx="1219200" cy="457200"/>
          </a:xfrm>
          <a:prstGeom prst="ellips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581274" y="2914650"/>
            <a:ext cx="2123504" cy="89582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04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::</a:t>
            </a:r>
            <a:r>
              <a:rPr lang="en-US" dirty="0" err="1" smtClean="0"/>
              <a:t>OnPresent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76350"/>
            <a:ext cx="8077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void</a:t>
            </a:r>
            <a:r>
              <a:rPr lang="en-US" sz="1600" dirty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CTransientBuffer</a:t>
            </a:r>
            <a:r>
              <a:rPr lang="en-US" sz="16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::</a:t>
            </a:r>
            <a:r>
              <a:rPr lang="en-US" sz="1600" dirty="0" err="1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OnPresent</a:t>
            </a:r>
            <a:r>
              <a:rPr lang="en-US" sz="16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(ID3D11DeviceContext* _dc)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 pitchFamily="49" charset="0"/>
                <a:ea typeface="MS Gothic" pitchFamily="49" charset="-128"/>
                <a:cs typeface="Consolas" pitchFamily="49" charset="0"/>
              </a:rPr>
              <a:t>{</a:t>
            </a:r>
            <a:endParaRPr lang="en-US" sz="1600" dirty="0" smtClean="0">
              <a:latin typeface="Consolas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/>
              </a:rPr>
              <a:t> // First, deal with deletes from this frame</a:t>
            </a:r>
            <a:endParaRPr lang="en-US" sz="1600" dirty="0" smtClean="0">
              <a:latin typeface="Consolas"/>
            </a:endParaRPr>
          </a:p>
          <a:p>
            <a:pPr marL="0" indent="0">
              <a:buNone/>
            </a:pPr>
            <a:r>
              <a:rPr lang="en-US" sz="1600" dirty="0">
                <a:latin typeface="Consolas"/>
              </a:rPr>
              <a:t> </a:t>
            </a:r>
            <a:r>
              <a:rPr lang="en-US" sz="1600" dirty="0" smtClean="0">
                <a:latin typeface="Consolas"/>
              </a:rPr>
              <a:t> </a:t>
            </a:r>
            <a:r>
              <a:rPr lang="en-US" sz="1600" dirty="0" err="1" smtClean="0">
                <a:latin typeface="Consolas"/>
              </a:rPr>
              <a:t>RetiredFrame</a:t>
            </a:r>
            <a:r>
              <a:rPr lang="en-US" sz="1600" dirty="0">
                <a:latin typeface="Consolas"/>
              </a:rPr>
              <a:t>&amp; </a:t>
            </a:r>
            <a:r>
              <a:rPr lang="en-US" sz="1600" dirty="0" err="1">
                <a:latin typeface="Consolas"/>
              </a:rPr>
              <a:t>retFrame</a:t>
            </a:r>
            <a:r>
              <a:rPr lang="en-US" sz="1600" dirty="0">
                <a:latin typeface="Consolas"/>
              </a:rPr>
              <a:t> = </a:t>
            </a:r>
            <a:r>
              <a:rPr lang="en-US" sz="1600" dirty="0" err="1">
                <a:latin typeface="Consolas"/>
              </a:rPr>
              <a:t>mRetiredFrames.back</a:t>
            </a:r>
            <a:r>
              <a:rPr lang="en-US" sz="1600" dirty="0">
                <a:latin typeface="Consolas"/>
              </a:rPr>
              <a:t>();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  if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(!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retFrame.mPendingFrees.empty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())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retFrame.mFrameCompleteQuery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CreateAndIssueEventQuery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(_dc);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smtClean="0">
                <a:solidFill>
                  <a:srgbClr val="008000"/>
                </a:solidFill>
                <a:latin typeface="Consolas"/>
              </a:rPr>
              <a:t>//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Append a new (empty) </a:t>
            </a:r>
            <a:r>
              <a:rPr lang="en-US" sz="1600" dirty="0" err="1">
                <a:solidFill>
                  <a:srgbClr val="008000"/>
                </a:solidFill>
                <a:latin typeface="Consolas"/>
              </a:rPr>
              <a:t>RetiredFrame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 to </a:t>
            </a:r>
            <a:r>
              <a:rPr lang="en-US" sz="1600" dirty="0" err="1">
                <a:solidFill>
                  <a:srgbClr val="008000"/>
                </a:solidFill>
                <a:latin typeface="Consolas"/>
              </a:rPr>
              <a:t>mRetiredFrames</a:t>
            </a:r>
            <a:endParaRPr lang="en-US" sz="1600" dirty="0">
              <a:solidFill>
                <a:srgbClr val="008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mRetiredFrames.push_back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RetiredFrame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());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// Second, </a:t>
            </a:r>
            <a:r>
              <a:rPr lang="en-US" sz="1600" dirty="0" smtClean="0">
                <a:solidFill>
                  <a:srgbClr val="008000"/>
                </a:solidFill>
                <a:latin typeface="Consolas"/>
              </a:rPr>
              <a:t>return pending frees to </a:t>
            </a:r>
            <a:r>
              <a:rPr lang="en-US" sz="1600" dirty="0" err="1" smtClean="0">
                <a:solidFill>
                  <a:srgbClr val="008000"/>
                </a:solidFill>
                <a:latin typeface="Consolas"/>
              </a:rPr>
              <a:t>mFreeList</a:t>
            </a:r>
            <a:endParaRPr lang="en-US" sz="1600" dirty="0" smtClean="0">
              <a:solidFill>
                <a:prstClr val="black"/>
              </a:solidFill>
              <a:latin typeface="Consola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::</a:t>
            </a:r>
            <a:r>
              <a:rPr lang="en-US" dirty="0" err="1" smtClean="0"/>
              <a:t>OnPresent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76350"/>
            <a:ext cx="8077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600" dirty="0">
                <a:solidFill>
                  <a:srgbClr val="008000"/>
                </a:solidFill>
                <a:latin typeface="Consolas"/>
              </a:rPr>
              <a:t>// Second, return pending frees to </a:t>
            </a:r>
            <a:r>
              <a:rPr lang="en-US" sz="1600" dirty="0" err="1" smtClean="0">
                <a:solidFill>
                  <a:srgbClr val="008000"/>
                </a:solidFill>
                <a:latin typeface="Consolas"/>
              </a:rPr>
              <a:t>mFreeList</a:t>
            </a:r>
            <a:endParaRPr lang="en-US" sz="1600" dirty="0" smtClean="0">
              <a:solidFill>
                <a:srgbClr val="008000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00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/>
              </a:rPr>
              <a:t> </a:t>
            </a:r>
            <a:r>
              <a:rPr lang="en-US" sz="1600" dirty="0" smtClean="0">
                <a:latin typeface="Consolas"/>
              </a:rPr>
              <a:t>  FOREACH(</a:t>
            </a:r>
            <a:r>
              <a:rPr lang="en-US" sz="1600" dirty="0" err="1" smtClean="0">
                <a:latin typeface="Consolas"/>
              </a:rPr>
              <a:t>frameIt</a:t>
            </a:r>
            <a:r>
              <a:rPr lang="en-US" sz="1600" dirty="0">
                <a:latin typeface="Consolas"/>
              </a:rPr>
              <a:t>, </a:t>
            </a:r>
            <a:r>
              <a:rPr lang="en-US" sz="1600" dirty="0" err="1">
                <a:latin typeface="Consolas"/>
              </a:rPr>
              <a:t>mRetiredFrames</a:t>
            </a:r>
            <a:r>
              <a:rPr lang="en-US" sz="1600" dirty="0">
                <a:latin typeface="Consolas"/>
              </a:rPr>
              <a:t>) {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    auto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query =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frameIt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-&gt;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mFrameCompleteQuery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    if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(!(query &amp;&amp;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IsQueryComplete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(query)))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/>
              </a:rPr>
              <a:t>      break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FOREACH(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suballocIt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frameIt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-&gt;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mPendingFrees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)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{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</a:t>
            </a:r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ReallyFree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(*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subAllocIt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);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}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39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Free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25" y="1776709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9" name="Elbow Connector 8"/>
          <p:cNvCxnSpPr>
            <a:stCxn id="8" idx="1"/>
            <a:endCxn id="4" idx="1"/>
          </p:cNvCxnSpPr>
          <p:nvPr/>
        </p:nvCxnSpPr>
        <p:spPr bwMode="auto">
          <a:xfrm rot="10800000">
            <a:off x="533400" y="1352551"/>
            <a:ext cx="76200" cy="1052513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4191000" y="2238374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Free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25" y="1776709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1200150"/>
            <a:ext cx="914400" cy="3048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47800" y="1200150"/>
            <a:ext cx="685800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43124" y="1200150"/>
            <a:ext cx="1514475" cy="304800"/>
          </a:xfrm>
          <a:prstGeom prst="roundRect">
            <a:avLst/>
          </a:prstGeom>
          <a:solidFill>
            <a:srgbClr val="7030A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7598" y="1200150"/>
            <a:ext cx="1143001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10" idx="3"/>
          </p:cNvCxnSpPr>
          <p:nvPr/>
        </p:nvCxnSpPr>
        <p:spPr bwMode="auto">
          <a:xfrm flipV="1">
            <a:off x="1962740" y="1352550"/>
            <a:ext cx="2837859" cy="1052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191000" y="2238374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1200" y="3963055"/>
            <a:ext cx="29177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Allocating four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Buffers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Free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25" y="1776709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1200150"/>
            <a:ext cx="914400" cy="3048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47800" y="1200150"/>
            <a:ext cx="685800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43124" y="1200150"/>
            <a:ext cx="1514475" cy="304800"/>
          </a:xfrm>
          <a:prstGeom prst="roundRect">
            <a:avLst/>
          </a:prstGeom>
          <a:solidFill>
            <a:srgbClr val="7030A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7598" y="1200150"/>
            <a:ext cx="1143001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10" idx="3"/>
          </p:cNvCxnSpPr>
          <p:nvPr/>
        </p:nvCxnSpPr>
        <p:spPr bwMode="auto">
          <a:xfrm flipV="1">
            <a:off x="1962740" y="1352550"/>
            <a:ext cx="2837859" cy="1052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191000" y="2238374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3963055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Nothing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“Buffers” is really generic…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Vertex Buffers</a:t>
            </a:r>
          </a:p>
          <a:p>
            <a:r>
              <a:rPr lang="en-US" dirty="0" smtClean="0"/>
              <a:t>Index Buffers</a:t>
            </a:r>
          </a:p>
          <a:p>
            <a:r>
              <a:rPr lang="en-US" dirty="0" smtClean="0"/>
              <a:t>Constant Buffers</a:t>
            </a:r>
          </a:p>
        </p:txBody>
      </p:sp>
    </p:spTree>
    <p:extLst>
      <p:ext uri="{BB962C8B-B14F-4D97-AF65-F5344CB8AC3E}">
        <p14:creationId xmlns:p14="http://schemas.microsoft.com/office/powerpoint/2010/main" val="24020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Free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25" y="1776709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1200150"/>
            <a:ext cx="914400" cy="3048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47800" y="1200150"/>
            <a:ext cx="685800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43124" y="1200150"/>
            <a:ext cx="1514475" cy="304800"/>
          </a:xfrm>
          <a:prstGeom prst="roundRect">
            <a:avLst/>
          </a:prstGeom>
          <a:solidFill>
            <a:srgbClr val="7030A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7598" y="1200150"/>
            <a:ext cx="1143001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10" idx="3"/>
          </p:cNvCxnSpPr>
          <p:nvPr/>
        </p:nvCxnSpPr>
        <p:spPr bwMode="auto">
          <a:xfrm flipV="1">
            <a:off x="1962740" y="1352550"/>
            <a:ext cx="2837859" cy="1052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191000" y="2238374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963055"/>
            <a:ext cx="3311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00"/>
                </a:solidFill>
              </a:rPr>
              <a:t>Deallocating</a:t>
            </a:r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Yellow and Green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91000" y="2571750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91000" y="2252662"/>
            <a:ext cx="914400" cy="3048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105400" y="2252662"/>
            <a:ext cx="685800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17423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EQ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9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Free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25" y="1776709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33400" y="1200150"/>
            <a:ext cx="914400" cy="3048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47800" y="1200150"/>
            <a:ext cx="685800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43124" y="1200150"/>
            <a:ext cx="1514475" cy="304800"/>
          </a:xfrm>
          <a:prstGeom prst="roundRect">
            <a:avLst/>
          </a:prstGeom>
          <a:solidFill>
            <a:srgbClr val="7030A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7598" y="1200150"/>
            <a:ext cx="1143001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2" name="Straight Arrow Connector 11"/>
          <p:cNvCxnSpPr>
            <a:stCxn id="5" idx="3"/>
            <a:endCxn id="10" idx="3"/>
          </p:cNvCxnSpPr>
          <p:nvPr/>
        </p:nvCxnSpPr>
        <p:spPr bwMode="auto">
          <a:xfrm flipV="1">
            <a:off x="1962740" y="1352550"/>
            <a:ext cx="2837859" cy="1052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191000" y="2238374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rPr>
              <a:t>EvEEEVEentE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963055"/>
            <a:ext cx="3311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0000"/>
                </a:solidFill>
              </a:rPr>
              <a:t>Deallocating</a:t>
            </a:r>
            <a:endParaRPr lang="en-US" sz="2800" dirty="0">
              <a:solidFill>
                <a:srgbClr val="000000"/>
              </a:solidFill>
            </a:endParaRPr>
          </a:p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Yellow and Green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91000" y="2571750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91000" y="2252662"/>
            <a:ext cx="914400" cy="3048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105400" y="2252662"/>
            <a:ext cx="685800" cy="304800"/>
          </a:xfrm>
          <a:prstGeom prst="roundRect">
            <a:avLst/>
          </a:prstGeom>
          <a:solidFill>
            <a:srgbClr val="92D05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2174230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EQ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90550"/>
            <a:ext cx="8915400" cy="4326612"/>
          </a:xfrm>
          <a:prstGeom prst="rect">
            <a:avLst/>
          </a:prstGeom>
          <a:solidFill>
            <a:srgbClr val="161616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6400" b="0" i="0" u="none" strike="noStrike" cap="none" normalizeH="0" baseline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latin typeface="Verdana" pitchFamily="45" charset="0"/>
              </a:rPr>
              <a:t>A Few</a:t>
            </a:r>
            <a:r>
              <a:rPr kumimoji="1" lang="en-US" sz="6400" b="0" i="0" u="none" strike="noStrike" cap="none" normalizeH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latin typeface="Verdana" pitchFamily="45" charset="0"/>
              </a:rPr>
              <a:t/>
            </a:r>
            <a:br>
              <a:rPr kumimoji="1" lang="en-US" sz="6400" b="0" i="0" u="none" strike="noStrike" cap="none" normalizeH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latin typeface="Verdana" pitchFamily="45" charset="0"/>
              </a:rPr>
            </a:br>
            <a:r>
              <a:rPr kumimoji="1" lang="en-US" sz="6400" b="0" i="0" u="none" strike="noStrike" cap="none" normalizeH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latin typeface="Verdana" pitchFamily="45" charset="0"/>
              </a:rPr>
              <a:t>Frames </a:t>
            </a:r>
            <a:br>
              <a:rPr kumimoji="1" lang="en-US" sz="6400" b="0" i="0" u="none" strike="noStrike" cap="none" normalizeH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latin typeface="Verdana" pitchFamily="45" charset="0"/>
              </a:rPr>
            </a:br>
            <a:r>
              <a:rPr kumimoji="1" lang="en-US" sz="6400" b="0" i="0" u="none" strike="noStrike" cap="none" normalizeH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/>
                <a:latin typeface="Verdana" pitchFamily="45" charset="0"/>
              </a:rPr>
              <a:t>Later</a:t>
            </a:r>
            <a:endParaRPr kumimoji="1" lang="en-US" sz="6400" b="0" i="0" u="none" strike="noStrike" cap="none" normalizeH="0" baseline="0" dirty="0">
              <a:ln>
                <a:solidFill>
                  <a:srgbClr val="000000"/>
                </a:solidFill>
              </a:ln>
              <a:solidFill>
                <a:srgbClr val="FF0000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Free List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225" y="1776709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43124" y="1200150"/>
            <a:ext cx="1514475" cy="304800"/>
          </a:xfrm>
          <a:prstGeom prst="roundRect">
            <a:avLst/>
          </a:prstGeom>
          <a:solidFill>
            <a:srgbClr val="7030A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657598" y="1200150"/>
            <a:ext cx="1143001" cy="304800"/>
          </a:xfrm>
          <a:prstGeom prst="roundRect">
            <a:avLst/>
          </a:prstGeom>
          <a:solidFill>
            <a:srgbClr val="FF00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2" name="Straight Arrow Connector 11"/>
          <p:cNvCxnSpPr>
            <a:stCxn id="18" idx="3"/>
            <a:endCxn id="10" idx="3"/>
          </p:cNvCxnSpPr>
          <p:nvPr/>
        </p:nvCxnSpPr>
        <p:spPr bwMode="auto">
          <a:xfrm flipV="1">
            <a:off x="1962740" y="1352550"/>
            <a:ext cx="2837859" cy="13858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4191000" y="2238374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Verdana" pitchFamily="4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3963055"/>
            <a:ext cx="2965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EQ Returns for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Retired Frame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9600" y="2571750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2" name="Elbow Connector 21"/>
          <p:cNvCxnSpPr/>
          <p:nvPr/>
        </p:nvCxnSpPr>
        <p:spPr bwMode="auto">
          <a:xfrm rot="10800000">
            <a:off x="533400" y="1352551"/>
            <a:ext cx="76200" cy="1052513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167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CTransientBuffer</a:t>
            </a:r>
            <a:r>
              <a:rPr lang="en-US" dirty="0" smtClean="0"/>
              <a:t>: Handling 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Ways to handle Out of Memory on </a:t>
            </a:r>
            <a:r>
              <a:rPr lang="en-US" dirty="0" err="1" smtClean="0"/>
              <a:t>Alloc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Spin-lock waiting for </a:t>
            </a:r>
            <a:r>
              <a:rPr lang="en-US" dirty="0" err="1" smtClean="0"/>
              <a:t>RetiredFrame</a:t>
            </a:r>
            <a:r>
              <a:rPr lang="en-US" dirty="0" smtClean="0"/>
              <a:t> Queries to return</a:t>
            </a:r>
            <a:endParaRPr lang="en-US" dirty="0"/>
          </a:p>
          <a:p>
            <a:pPr lvl="1"/>
            <a:r>
              <a:rPr lang="en-US" dirty="0" smtClean="0"/>
              <a:t>Allocate a new, larger buffer </a:t>
            </a:r>
          </a:p>
          <a:p>
            <a:pPr lvl="2"/>
            <a:r>
              <a:rPr lang="en-US" dirty="0" smtClean="0"/>
              <a:t>Release current buffer</a:t>
            </a:r>
          </a:p>
          <a:p>
            <a:pPr lvl="2"/>
            <a:r>
              <a:rPr lang="en-US" dirty="0" smtClean="0"/>
              <a:t>Requires a system memory copy to initially fill new buffer</a:t>
            </a:r>
          </a:p>
          <a:p>
            <a:r>
              <a:rPr lang="en-US" dirty="0" smtClean="0"/>
              <a:t>These will (probably) stall</a:t>
            </a:r>
          </a:p>
          <a:p>
            <a:pPr lvl="1"/>
            <a:r>
              <a:rPr lang="en-US" dirty="0" smtClean="0"/>
              <a:t>But in your code</a:t>
            </a:r>
          </a:p>
          <a:p>
            <a:pPr lvl="2"/>
            <a:r>
              <a:rPr lang="en-US" dirty="0" smtClean="0"/>
              <a:t>can be easily logged -and/or-</a:t>
            </a:r>
          </a:p>
          <a:p>
            <a:pPr lvl="2"/>
            <a:r>
              <a:rPr lang="en-US" dirty="0" smtClean="0"/>
              <a:t>Recorded to adjust and avoid for subsequent runs</a:t>
            </a:r>
          </a:p>
        </p:txBody>
      </p:sp>
    </p:spTree>
    <p:extLst>
      <p:ext uri="{BB962C8B-B14F-4D97-AF65-F5344CB8AC3E}">
        <p14:creationId xmlns:p14="http://schemas.microsoft.com/office/powerpoint/2010/main" val="19854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</a:t>
            </a:r>
            <a:r>
              <a:rPr lang="en-US" dirty="0" smtClean="0"/>
              <a:t>Buffer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Works in D3D9 as well</a:t>
            </a:r>
          </a:p>
          <a:p>
            <a:r>
              <a:rPr lang="en-US" dirty="0" smtClean="0"/>
              <a:t>Can be extended and simplified to contention-free Temporary </a:t>
            </a:r>
            <a:r>
              <a:rPr lang="en-US" dirty="0" smtClean="0"/>
              <a:t>Buffers, too!</a:t>
            </a:r>
            <a:endParaRPr lang="en-US" dirty="0" smtClean="0"/>
          </a:p>
          <a:p>
            <a:pPr lvl="1"/>
            <a:r>
              <a:rPr lang="en-US" dirty="0" smtClean="0"/>
              <a:t>Let’s take a quick look at that.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51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382000" cy="609600"/>
          </a:xfrm>
        </p:spPr>
        <p:txBody>
          <a:bodyPr/>
          <a:lstStyle/>
          <a:p>
            <a:r>
              <a:rPr lang="en-US" dirty="0" smtClean="0"/>
              <a:t>Discard-Free Temporary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Allocate out of Buffer as a </a:t>
            </a:r>
            <a:r>
              <a:rPr lang="en-US" sz="2400" dirty="0" smtClean="0"/>
              <a:t>circular </a:t>
            </a:r>
            <a:r>
              <a:rPr lang="en-US" sz="2400" dirty="0" smtClean="0"/>
              <a:t>buffer</a:t>
            </a:r>
          </a:p>
          <a:p>
            <a:r>
              <a:rPr lang="en-US" dirty="0" smtClean="0"/>
              <a:t>No opaque handle needed</a:t>
            </a:r>
          </a:p>
          <a:p>
            <a:r>
              <a:rPr lang="en-US" sz="2400" dirty="0" smtClean="0"/>
              <a:t>Remember ending address of the last allocation</a:t>
            </a:r>
            <a:endParaRPr lang="en-US" sz="2400" dirty="0" smtClean="0"/>
          </a:p>
          <a:p>
            <a:r>
              <a:rPr lang="en-US" sz="2400" dirty="0" smtClean="0"/>
              <a:t>Per frame: Assuming </a:t>
            </a:r>
            <a:r>
              <a:rPr lang="en-US" sz="2400" dirty="0" smtClean="0"/>
              <a:t>any allocations, issue query</a:t>
            </a:r>
          </a:p>
          <a:p>
            <a:r>
              <a:rPr lang="en-US" sz="2400" dirty="0" smtClean="0"/>
              <a:t>Later: When </a:t>
            </a:r>
            <a:r>
              <a:rPr lang="en-US" sz="2400" dirty="0" smtClean="0"/>
              <a:t>query returns, </a:t>
            </a:r>
            <a:r>
              <a:rPr lang="en-US" sz="2400" dirty="0" smtClean="0"/>
              <a:t>move the end pointer to indicate additional available space</a:t>
            </a:r>
          </a:p>
          <a:p>
            <a:endParaRPr lang="en-US" sz="2400" dirty="0" smtClean="0"/>
          </a:p>
          <a:p>
            <a:r>
              <a:rPr lang="en-US" sz="2400" dirty="0" smtClean="0"/>
              <a:t>Credit</a:t>
            </a:r>
            <a:r>
              <a:rPr lang="en-US" sz="2400" dirty="0" smtClean="0"/>
              <a:t>: Blizzard’s StarCraft 2 Team (thanks!)</a:t>
            </a:r>
          </a:p>
        </p:txBody>
      </p:sp>
    </p:spTree>
    <p:extLst>
      <p:ext uri="{BB962C8B-B14F-4D97-AF65-F5344CB8AC3E}">
        <p14:creationId xmlns:p14="http://schemas.microsoft.com/office/powerpoint/2010/main" val="13785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Discard-Free Temp Buffer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Start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411" y="1776710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9" name="Elbow Connector 8"/>
          <p:cNvCxnSpPr>
            <a:stCxn id="8" idx="1"/>
            <a:endCxn id="4" idx="1"/>
          </p:cNvCxnSpPr>
          <p:nvPr/>
        </p:nvCxnSpPr>
        <p:spPr bwMode="auto">
          <a:xfrm rot="10800000">
            <a:off x="533400" y="1352551"/>
            <a:ext cx="76200" cy="1052513"/>
          </a:xfrm>
          <a:prstGeom prst="bentConnector3">
            <a:avLst>
              <a:gd name="adj1" fmla="val 400000"/>
            </a:avLst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341186" y="2238375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789" y="178177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End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989" y="2243436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" name="Straight Arrow Connector 4"/>
          <p:cNvCxnSpPr>
            <a:stCxn id="12" idx="3"/>
            <a:endCxn id="4" idx="3"/>
          </p:cNvCxnSpPr>
          <p:nvPr/>
        </p:nvCxnSpPr>
        <p:spPr bwMode="auto">
          <a:xfrm flipV="1">
            <a:off x="4249129" y="1352550"/>
            <a:ext cx="4513871" cy="1057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91200" y="3963055"/>
            <a:ext cx="216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Start State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Discard-Free Temp Buffer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Start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411" y="1776710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41186" y="2238375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789" y="178177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End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989" y="2243436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963055"/>
            <a:ext cx="28232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Allocate some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stuff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399" y="1200150"/>
            <a:ext cx="1905001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962740" y="1352550"/>
            <a:ext cx="475660" cy="10575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endCxn id="4" idx="3"/>
          </p:cNvCxnSpPr>
          <p:nvPr/>
        </p:nvCxnSpPr>
        <p:spPr bwMode="auto">
          <a:xfrm flipV="1">
            <a:off x="4249129" y="1352550"/>
            <a:ext cx="4513871" cy="1057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10" idx="1"/>
          </p:cNvCxnSpPr>
          <p:nvPr/>
        </p:nvCxnSpPr>
        <p:spPr bwMode="auto">
          <a:xfrm flipH="1" flipV="1">
            <a:off x="2438400" y="1352550"/>
            <a:ext cx="3902786" cy="1052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5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Discard-Free Temp Buffer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Start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411" y="1776710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41186" y="2238375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789" y="178177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End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989" y="2243436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963055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Go on…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33399" y="1200150"/>
            <a:ext cx="1905001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17" name="Straight Arrow Connector 16"/>
          <p:cNvCxnSpPr>
            <a:endCxn id="4" idx="3"/>
          </p:cNvCxnSpPr>
          <p:nvPr/>
        </p:nvCxnSpPr>
        <p:spPr bwMode="auto">
          <a:xfrm flipV="1">
            <a:off x="4249129" y="1352550"/>
            <a:ext cx="4513871" cy="1057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2457451" y="1200150"/>
            <a:ext cx="1128896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0" name="Straight Arrow Connector 19"/>
          <p:cNvCxnSpPr>
            <a:stCxn id="10" idx="1"/>
          </p:cNvCxnSpPr>
          <p:nvPr/>
        </p:nvCxnSpPr>
        <p:spPr bwMode="auto">
          <a:xfrm flipH="1" flipV="1">
            <a:off x="2438400" y="1352550"/>
            <a:ext cx="3902786" cy="105251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>
            <a:endCxn id="15" idx="3"/>
          </p:cNvCxnSpPr>
          <p:nvPr/>
        </p:nvCxnSpPr>
        <p:spPr bwMode="auto">
          <a:xfrm flipV="1">
            <a:off x="1962740" y="1352550"/>
            <a:ext cx="1623607" cy="1057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341186" y="2581573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flipH="1" flipV="1">
            <a:off x="3586347" y="1352550"/>
            <a:ext cx="2754839" cy="13957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17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Discard-Free Temp Buffer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Start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411" y="1776710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41186" y="2591098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789" y="178177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End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989" y="2243436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963055"/>
            <a:ext cx="31390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Queries start to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return…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457451" y="1200150"/>
            <a:ext cx="1128896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0" name="Straight Arrow Connector 19"/>
          <p:cNvCxnSpPr>
            <a:stCxn id="10" idx="1"/>
            <a:endCxn id="21" idx="3"/>
          </p:cNvCxnSpPr>
          <p:nvPr/>
        </p:nvCxnSpPr>
        <p:spPr bwMode="auto">
          <a:xfrm flipH="1" flipV="1">
            <a:off x="5486400" y="1352550"/>
            <a:ext cx="854786" cy="14052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6341186" y="2236441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586346" y="1200150"/>
            <a:ext cx="1900054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" name="Straight Arrow Connector 4"/>
          <p:cNvCxnSpPr>
            <a:endCxn id="21" idx="3"/>
          </p:cNvCxnSpPr>
          <p:nvPr/>
        </p:nvCxnSpPr>
        <p:spPr bwMode="auto">
          <a:xfrm flipV="1">
            <a:off x="1962740" y="1352550"/>
            <a:ext cx="3523660" cy="1057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8" idx="1"/>
            <a:endCxn id="21" idx="1"/>
          </p:cNvCxnSpPr>
          <p:nvPr/>
        </p:nvCxnSpPr>
        <p:spPr bwMode="auto">
          <a:xfrm flipH="1" flipV="1">
            <a:off x="3586346" y="1352550"/>
            <a:ext cx="2754840" cy="10505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1"/>
            <a:endCxn id="15" idx="1"/>
          </p:cNvCxnSpPr>
          <p:nvPr/>
        </p:nvCxnSpPr>
        <p:spPr bwMode="auto">
          <a:xfrm flipH="1" flipV="1">
            <a:off x="2457451" y="1352550"/>
            <a:ext cx="438538" cy="1057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7689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Discard-Free Temp Buffer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Start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411" y="1776710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41186" y="2591098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789" y="178177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End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989" y="2243436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963055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etc…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495924" y="1200150"/>
            <a:ext cx="2809875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341186" y="2236441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586346" y="1200150"/>
            <a:ext cx="1900054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" name="Straight Arrow Connector 4"/>
          <p:cNvCxnSpPr>
            <a:endCxn id="15" idx="3"/>
          </p:cNvCxnSpPr>
          <p:nvPr/>
        </p:nvCxnSpPr>
        <p:spPr bwMode="auto">
          <a:xfrm flipV="1">
            <a:off x="1962740" y="1352550"/>
            <a:ext cx="6343059" cy="1057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8" idx="1"/>
            <a:endCxn id="21" idx="3"/>
          </p:cNvCxnSpPr>
          <p:nvPr/>
        </p:nvCxnSpPr>
        <p:spPr bwMode="auto">
          <a:xfrm flipH="1" flipV="1">
            <a:off x="5486400" y="1352550"/>
            <a:ext cx="854786" cy="10505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1"/>
            <a:endCxn id="21" idx="1"/>
          </p:cNvCxnSpPr>
          <p:nvPr/>
        </p:nvCxnSpPr>
        <p:spPr bwMode="auto">
          <a:xfrm flipV="1">
            <a:off x="2895989" y="1352550"/>
            <a:ext cx="690357" cy="1057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Elbow Connector 25"/>
          <p:cNvCxnSpPr>
            <a:stCxn id="10" idx="3"/>
            <a:endCxn id="15" idx="3"/>
          </p:cNvCxnSpPr>
          <p:nvPr/>
        </p:nvCxnSpPr>
        <p:spPr bwMode="auto">
          <a:xfrm flipH="1" flipV="1">
            <a:off x="8305799" y="1352550"/>
            <a:ext cx="549987" cy="1405236"/>
          </a:xfrm>
          <a:prstGeom prst="bentConnector3">
            <a:avLst>
              <a:gd name="adj1" fmla="val -41565"/>
            </a:avLst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02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Discard-Free Temp Buffer Visualized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1200150"/>
            <a:ext cx="8229600" cy="304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76710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Start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6411" y="1776710"/>
            <a:ext cx="2526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Retired Frames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9600" y="2238375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41186" y="2591098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789" y="178177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End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989" y="2243436"/>
            <a:ext cx="1353140" cy="3333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3963055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etc…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495924" y="1200150"/>
            <a:ext cx="2809875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341186" y="2236441"/>
            <a:ext cx="2514600" cy="333376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ysClr val="windowText" lastClr="000000"/>
                </a:solidFill>
                <a:latin typeface="Verdana" pitchFamily="45" charset="0"/>
              </a:rPr>
              <a:t>NextEnd</a:t>
            </a:r>
            <a:endParaRPr kumimoji="1" lang="en-US" sz="2400" b="0" i="0" u="none" strike="noStrike" cap="none" normalizeH="0" baseline="0" dirty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45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8315324" y="1200150"/>
            <a:ext cx="1900054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483427" y="1352550"/>
            <a:ext cx="479313" cy="10575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8" idx="1"/>
            <a:endCxn id="21" idx="1"/>
          </p:cNvCxnSpPr>
          <p:nvPr/>
        </p:nvCxnSpPr>
        <p:spPr bwMode="auto">
          <a:xfrm flipV="1">
            <a:off x="6341186" y="1352550"/>
            <a:ext cx="1974138" cy="10505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3"/>
          </p:cNvCxnSpPr>
          <p:nvPr/>
        </p:nvCxnSpPr>
        <p:spPr bwMode="auto">
          <a:xfrm flipV="1">
            <a:off x="4249129" y="1352550"/>
            <a:ext cx="1246795" cy="10575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-407102" y="1200150"/>
            <a:ext cx="1900054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cxnSp>
        <p:nvCxnSpPr>
          <p:cNvPr id="27" name="Straight Arrow Connector 26"/>
          <p:cNvCxnSpPr>
            <a:stCxn id="10" idx="1"/>
          </p:cNvCxnSpPr>
          <p:nvPr/>
        </p:nvCxnSpPr>
        <p:spPr bwMode="auto">
          <a:xfrm flipH="1" flipV="1">
            <a:off x="1483427" y="1352550"/>
            <a:ext cx="4857759" cy="14052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8763000" y="1123950"/>
            <a:ext cx="381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0" y="1085850"/>
            <a:ext cx="5334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0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Constant Buffers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Buffer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Group by frequency of update</a:t>
            </a:r>
          </a:p>
          <a:p>
            <a:r>
              <a:rPr lang="en-US" dirty="0" smtClean="0"/>
              <a:t>The cheapest buffers are the ones you never update</a:t>
            </a:r>
          </a:p>
          <a:p>
            <a:r>
              <a:rPr lang="en-US" dirty="0" smtClean="0"/>
              <a:t>You can bind multiple buffers in one call (Reduce those API calls!)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Buffer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Assuming you are not vertex shading limited</a:t>
            </a:r>
          </a:p>
          <a:p>
            <a:pPr lvl="1"/>
            <a:r>
              <a:rPr lang="en-US" dirty="0" smtClean="0"/>
              <a:t>Don’t solve the travelling salesman in your VS</a:t>
            </a:r>
          </a:p>
          <a:p>
            <a:pPr lvl="1"/>
            <a:r>
              <a:rPr lang="en-US" dirty="0" smtClean="0"/>
              <a:t>Seriously: this isn’t common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Constant 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One for per-frame constants (GI values, lights)</a:t>
            </a:r>
          </a:p>
          <a:p>
            <a:r>
              <a:rPr lang="en-US" dirty="0" smtClean="0"/>
              <a:t>One for per-camera constants (</a:t>
            </a:r>
            <a:r>
              <a:rPr lang="en-US" dirty="0" err="1" smtClean="0"/>
              <a:t>ViewProj</a:t>
            </a:r>
            <a:r>
              <a:rPr lang="en-US" dirty="0" smtClean="0"/>
              <a:t> matrix, camera position in world, RT dimensions)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3028950"/>
            <a:ext cx="259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oPos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in.Position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/>
            </a:r>
            <a:br>
              <a:rPr lang="en-US" sz="1600" dirty="0" smtClean="0">
                <a:solidFill>
                  <a:prstClr val="black"/>
                </a:solidFill>
                <a:latin typeface="Consolas"/>
              </a:rPr>
            </a:b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    *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cWorldViewPos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pPr algn="l"/>
            <a:endParaRPr lang="en-US" sz="16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3028950"/>
            <a:ext cx="243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>
                <a:solidFill>
                  <a:prstClr val="black"/>
                </a:solidFill>
                <a:latin typeface="Consolas"/>
              </a:rPr>
              <a:t>oPos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=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in.Position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br>
              <a:rPr lang="en-US" sz="1600" dirty="0">
                <a:solidFill>
                  <a:prstClr val="black"/>
                </a:solidFill>
                <a:latin typeface="Consolas"/>
              </a:rPr>
            </a:br>
            <a:r>
              <a:rPr lang="en-US" sz="1600" dirty="0">
                <a:solidFill>
                  <a:prstClr val="black"/>
                </a:solidFill>
                <a:latin typeface="Consolas"/>
              </a:rPr>
              <a:t>     *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cWorld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</a:t>
            </a:r>
            <a:br>
              <a:rPr lang="en-US" sz="1600" dirty="0">
                <a:solidFill>
                  <a:prstClr val="black"/>
                </a:solidFill>
                <a:latin typeface="Consolas"/>
              </a:rPr>
            </a:br>
            <a:r>
              <a:rPr lang="en-US" sz="1600" dirty="0">
                <a:solidFill>
                  <a:prstClr val="black"/>
                </a:solidFill>
                <a:latin typeface="Consolas"/>
              </a:rPr>
              <a:t>     *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cViewPos</a:t>
            </a:r>
            <a:r>
              <a:rPr lang="en-US" sz="1600" dirty="0" smtClean="0">
                <a:solidFill>
                  <a:prstClr val="black"/>
                </a:solidFill>
                <a:latin typeface="Consolas"/>
              </a:rPr>
              <a:t>;</a:t>
            </a:r>
          </a:p>
          <a:p>
            <a:pPr algn="l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onsolas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nsolas"/>
              </a:rPr>
              <a:t>    ^ </a:t>
            </a:r>
          </a:p>
          <a:p>
            <a:pPr algn="l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onsolas"/>
              </a:rPr>
              <a:t>One extra 3x3 matrix multiply in the VS. No biggie.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67285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Old HLSL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7007" y="256728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 HLSL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Constant Buffers cont’d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47950"/>
            <a:ext cx="3733800" cy="2324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One for per-object constants (World matrix, dynamic material properties,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for per-material constants (if these are shared—if not then drop them</a:t>
            </a:r>
            <a:br>
              <a:rPr lang="en-US" dirty="0" smtClean="0"/>
            </a:br>
            <a:r>
              <a:rPr lang="en-US" dirty="0" smtClean="0"/>
              <a:t>in with per-object constants)</a:t>
            </a:r>
          </a:p>
          <a:p>
            <a:r>
              <a:rPr lang="en-US" dirty="0" smtClean="0"/>
              <a:t>Splitting constants this way </a:t>
            </a:r>
            <a:br>
              <a:rPr lang="en-US" dirty="0" smtClean="0"/>
            </a:br>
            <a:r>
              <a:rPr lang="en-US" dirty="0" smtClean="0"/>
              <a:t>eliminates constant updates </a:t>
            </a:r>
            <a:br>
              <a:rPr lang="en-US" dirty="0" smtClean="0"/>
            </a:br>
            <a:r>
              <a:rPr lang="en-US" dirty="0" smtClean="0"/>
              <a:t>for static objects.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981446"/>
            <a:ext cx="1485900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4159" y="4083278"/>
            <a:ext cx="13404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</a:rPr>
              <a:t>DRAW ALL THE TREES</a:t>
            </a:r>
            <a:endParaRPr lang="en-US" sz="8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Buffer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76350"/>
            <a:ext cx="8077200" cy="3429000"/>
          </a:xfrm>
        </p:spPr>
        <p:txBody>
          <a:bodyPr/>
          <a:lstStyle/>
          <a:p>
            <a:r>
              <a:rPr lang="en-US" dirty="0" smtClean="0"/>
              <a:t>Use shared structs to update when possible</a:t>
            </a:r>
          </a:p>
          <a:p>
            <a:pPr lvl="1"/>
            <a:r>
              <a:rPr lang="en-US" dirty="0" err="1" smtClean="0"/>
              <a:t>Struct</a:t>
            </a:r>
            <a:r>
              <a:rPr lang="en-US" dirty="0" smtClean="0"/>
              <a:t> can be included from both </a:t>
            </a:r>
            <a:r>
              <a:rPr lang="en-US" dirty="0" err="1" smtClean="0"/>
              <a:t>hlsl</a:t>
            </a:r>
            <a:r>
              <a:rPr lang="en-US" dirty="0" smtClean="0"/>
              <a:t> and C++</a:t>
            </a:r>
          </a:p>
          <a:p>
            <a:pPr lvl="1"/>
            <a:r>
              <a:rPr lang="en-US" dirty="0" smtClean="0"/>
              <a:t>Makes buffer updates trivial!</a:t>
            </a:r>
          </a:p>
          <a:p>
            <a:r>
              <a:rPr lang="en-US" dirty="0"/>
              <a:t>Assign them to slots by convention:</a:t>
            </a:r>
          </a:p>
          <a:p>
            <a:pPr lvl="1"/>
            <a:r>
              <a:rPr lang="en-US" dirty="0"/>
              <a:t>b0: Per-Frame, b1: Per-Camera,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 smtClean="0"/>
              <a:t>Slot assignment can live in shared header, too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2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Performance Investigations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Scene from a Typical D3D11 Application (unreleased)</a:t>
            </a:r>
          </a:p>
          <a:p>
            <a:pPr lvl="1"/>
            <a:r>
              <a:rPr lang="en-US" dirty="0" smtClean="0"/>
              <a:t>115 Dynamic Vertex Buffer Updates (particles) per frame</a:t>
            </a:r>
          </a:p>
          <a:p>
            <a:pPr lvl="1"/>
            <a:r>
              <a:rPr lang="en-US" dirty="0" smtClean="0"/>
              <a:t>Total Time: 4.36ms / frame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65035"/>
              </p:ext>
            </p:extLst>
          </p:nvPr>
        </p:nvGraphicFramePr>
        <p:xfrm>
          <a:off x="1295400" y="371475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Map/</a:t>
                      </a:r>
                      <a:r>
                        <a:rPr lang="en-US" dirty="0" err="1" smtClean="0"/>
                        <a:t>Unmap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3.79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Memcpy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~0.004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D3D11 &gt;&gt; D3D9 </a:t>
            </a:r>
            <a:r>
              <a:rPr lang="en-US" sz="1200" b="1" dirty="0" smtClean="0"/>
              <a:t>(generally)</a:t>
            </a:r>
          </a:p>
          <a:p>
            <a:pPr lvl="1"/>
            <a:r>
              <a:rPr lang="en-US" dirty="0" smtClean="0"/>
              <a:t>It’s </a:t>
            </a:r>
            <a:r>
              <a:rPr lang="en-US" b="1" dirty="0" smtClean="0"/>
              <a:t>much </a:t>
            </a:r>
            <a:r>
              <a:rPr lang="en-US" dirty="0" smtClean="0"/>
              <a:t>harder to hit the ultra-slow path (aka CPU-GPU Sync Points)</a:t>
            </a:r>
          </a:p>
          <a:p>
            <a:r>
              <a:rPr lang="en-US" dirty="0" smtClean="0"/>
              <a:t>Reduce your API calls where possible</a:t>
            </a:r>
          </a:p>
          <a:p>
            <a:pPr lvl="1"/>
            <a:r>
              <a:rPr lang="en-US" dirty="0" smtClean="0"/>
              <a:t>Batch up buffer updates</a:t>
            </a:r>
          </a:p>
          <a:p>
            <a:r>
              <a:rPr lang="en-US" dirty="0"/>
              <a:t>Alignment matters! (16-byte, please)</a:t>
            </a:r>
          </a:p>
          <a:p>
            <a:pPr lvl="1"/>
            <a:r>
              <a:rPr lang="en-US" dirty="0"/>
              <a:t>Aligned copies can be ~30x </a:t>
            </a:r>
            <a:r>
              <a:rPr lang="en-US" dirty="0" smtClean="0"/>
              <a:t>faster</a:t>
            </a:r>
          </a:p>
          <a:p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buffer the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All Dynamic Updates during one update</a:t>
            </a:r>
          </a:p>
          <a:p>
            <a:pPr lvl="1"/>
            <a:r>
              <a:rPr lang="en-US" dirty="0" smtClean="0"/>
              <a:t>1 Map per frame (using MAP_DISCARD)</a:t>
            </a:r>
          </a:p>
          <a:p>
            <a:pPr lvl="1"/>
            <a:r>
              <a:rPr lang="en-US" dirty="0" smtClean="0"/>
              <a:t>Still 115 memcpys (I’m lazy)</a:t>
            </a:r>
          </a:p>
          <a:p>
            <a:pPr lvl="1"/>
            <a:r>
              <a:rPr lang="en-US" dirty="0" smtClean="0"/>
              <a:t>Total Time: 0.267ms / frame (savings: 4.1ms!)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293590"/>
              </p:ext>
            </p:extLst>
          </p:nvPr>
        </p:nvGraphicFramePr>
        <p:xfrm>
          <a:off x="1295400" y="371475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Map/</a:t>
                      </a:r>
                      <a:r>
                        <a:rPr lang="en-US" dirty="0" err="1" smtClean="0"/>
                        <a:t>Unmap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0.036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0.036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Memcpy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~0.002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0.231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8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Buffered update, no discards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One update into a triple buffer</a:t>
            </a:r>
          </a:p>
          <a:p>
            <a:pPr lvl="1"/>
            <a:r>
              <a:rPr lang="en-US" dirty="0" smtClean="0"/>
              <a:t>1 Map per frame (using MAP_NOOVERWRITE)</a:t>
            </a:r>
          </a:p>
          <a:p>
            <a:pPr lvl="1"/>
            <a:r>
              <a:rPr lang="en-US" dirty="0" smtClean="0"/>
              <a:t>Still 115 memcpys (I’m </a:t>
            </a:r>
            <a:r>
              <a:rPr lang="en-US" i="1" dirty="0" smtClean="0"/>
              <a:t>still </a:t>
            </a:r>
            <a:r>
              <a:rPr lang="en-US" dirty="0" smtClean="0"/>
              <a:t>lazy)</a:t>
            </a:r>
          </a:p>
          <a:p>
            <a:pPr lvl="1"/>
            <a:r>
              <a:rPr lang="en-US" dirty="0" smtClean="0"/>
              <a:t>Total Time: 0.217ms / frame (savings: 4.15ms)</a:t>
            </a:r>
          </a:p>
          <a:p>
            <a:pPr lvl="1"/>
            <a:r>
              <a:rPr lang="en-US" dirty="0" smtClean="0"/>
              <a:t>Bonus: No hitching ever</a:t>
            </a:r>
          </a:p>
          <a:p>
            <a:pPr lvl="1"/>
            <a:r>
              <a:rPr lang="en-US" dirty="0" smtClean="0"/>
              <a:t>Downside: 3x the memory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633"/>
              </p:ext>
            </p:extLst>
          </p:nvPr>
        </p:nvGraphicFramePr>
        <p:xfrm>
          <a:off x="1295400" y="371475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Map/</a:t>
                      </a:r>
                      <a:r>
                        <a:rPr lang="en-US" dirty="0" err="1" smtClean="0"/>
                        <a:t>Unmap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0.031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0.031 </a:t>
                      </a:r>
                      <a:r>
                        <a:rPr lang="en-US" dirty="0" err="1" smtClean="0"/>
                        <a:t>ms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Memcpy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~0.002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0.231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0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76350"/>
            <a:ext cx="8229600" cy="3429000"/>
          </a:xfrm>
        </p:spPr>
        <p:txBody>
          <a:bodyPr/>
          <a:lstStyle/>
          <a:p>
            <a:r>
              <a:rPr lang="en-US" dirty="0" smtClean="0"/>
              <a:t>Reducing API usage was a huge CPU-side savings (4.09 </a:t>
            </a:r>
            <a:r>
              <a:rPr lang="en-US" dirty="0" err="1" smtClean="0"/>
              <a:t>ms</a:t>
            </a:r>
            <a:r>
              <a:rPr lang="en-US" dirty="0" smtClean="0"/>
              <a:t>). GPU </a:t>
            </a:r>
            <a:r>
              <a:rPr lang="en-US" dirty="0" err="1" smtClean="0"/>
              <a:t>Perf</a:t>
            </a:r>
            <a:r>
              <a:rPr lang="en-US" dirty="0" smtClean="0"/>
              <a:t> Unaffected</a:t>
            </a:r>
          </a:p>
          <a:p>
            <a:r>
              <a:rPr lang="en-US" dirty="0" smtClean="0"/>
              <a:t>Discard-Free updates were marginally faster still—but would never hitch.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60880"/>
              </p:ext>
            </p:extLst>
          </p:nvPr>
        </p:nvGraphicFramePr>
        <p:xfrm>
          <a:off x="2514600" y="3105150"/>
          <a:ext cx="4114800" cy="147019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981200"/>
                <a:gridCol w="2133600"/>
              </a:tblGrid>
              <a:tr h="312885">
                <a:tc>
                  <a:txBody>
                    <a:bodyPr/>
                    <a:lstStyle/>
                    <a:p>
                      <a:endParaRPr lang="en-US" sz="1600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Total Frame</a:t>
                      </a:r>
                      <a:r>
                        <a:rPr lang="en-US" sz="1600" b="0" baseline="0" dirty="0" smtClean="0"/>
                        <a:t> Time</a:t>
                      </a:r>
                      <a:endParaRPr lang="en-US" sz="1600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830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Original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4.360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830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Buffered Updates</a:t>
                      </a:r>
                      <a:endParaRPr lang="en-US" sz="1600" b="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305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Discard-Free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0.217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62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GPUView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Covered by Jon Story earlier today</a:t>
            </a:r>
          </a:p>
          <a:p>
            <a:pPr lvl="1"/>
            <a:r>
              <a:rPr lang="en-US" dirty="0" smtClean="0"/>
              <a:t>Hopefully you caught it!</a:t>
            </a:r>
          </a:p>
          <a:p>
            <a:r>
              <a:rPr lang="en-US" dirty="0" smtClean="0"/>
              <a:t>Great for finding CPU-GPU sync points</a:t>
            </a:r>
          </a:p>
        </p:txBody>
      </p:sp>
    </p:spTree>
    <p:extLst>
      <p:ext uri="{BB962C8B-B14F-4D97-AF65-F5344CB8AC3E}">
        <p14:creationId xmlns:p14="http://schemas.microsoft.com/office/powerpoint/2010/main" val="35206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jmcdonald</a:t>
            </a:r>
            <a:r>
              <a:rPr lang="en-US" dirty="0" smtClean="0"/>
              <a:t> at </a:t>
            </a:r>
            <a:r>
              <a:rPr lang="en-US" dirty="0" err="1" smtClean="0"/>
              <a:t>nvidia</a:t>
            </a:r>
            <a:r>
              <a:rPr lang="en-US" dirty="0" smtClean="0"/>
              <a:t> dot 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Nifty Buffer Summary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941422"/>
              </p:ext>
            </p:extLst>
          </p:nvPr>
        </p:nvGraphicFramePr>
        <p:xfrm>
          <a:off x="304800" y="1270794"/>
          <a:ext cx="8686800" cy="244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432"/>
                <a:gridCol w="2112168"/>
                <a:gridCol w="1752600"/>
                <a:gridCol w="2514600"/>
              </a:tblGrid>
              <a:tr h="543798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 (</a:t>
                      </a:r>
                      <a:r>
                        <a:rPr lang="en-US" dirty="0" err="1" smtClean="0"/>
                        <a:t>e.g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</a:t>
                      </a:r>
                      <a:r>
                        <a:rPr lang="en-US" baseline="0" dirty="0" smtClean="0"/>
                        <a:t> Flag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 Method</a:t>
                      </a:r>
                      <a:endParaRPr lang="en-US" dirty="0"/>
                    </a:p>
                  </a:txBody>
                  <a:tcPr/>
                </a:tc>
              </a:tr>
              <a:tr h="294402">
                <a:tc>
                  <a:txBody>
                    <a:bodyPr/>
                    <a:lstStyle/>
                    <a:p>
                      <a:r>
                        <a:rPr lang="en-US" dirty="0" smtClean="0"/>
                        <a:t>“Forever”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 BSPs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IMMUTABLE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Cannot Update</a:t>
                      </a:r>
                      <a:endParaRPr lang="en-US" dirty="0"/>
                    </a:p>
                  </a:txBody>
                  <a:tcPr/>
                </a:tc>
              </a:tr>
              <a:tr h="309642">
                <a:tc>
                  <a:txBody>
                    <a:bodyPr/>
                    <a:lstStyle/>
                    <a:p>
                      <a:r>
                        <a:rPr lang="en-US" dirty="0" smtClean="0"/>
                        <a:t>Long-Lived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UpdateSubResource</a:t>
                      </a:r>
                      <a:endParaRPr lang="en-US" dirty="0"/>
                    </a:p>
                  </a:txBody>
                  <a:tcPr/>
                </a:tc>
              </a:tr>
              <a:tr h="406638">
                <a:tc>
                  <a:txBody>
                    <a:bodyPr/>
                    <a:lstStyle/>
                    <a:p>
                      <a:r>
                        <a:rPr lang="en-US" dirty="0" smtClean="0"/>
                        <a:t>Transient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UI/Text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CTransientBuffer</a:t>
                      </a:r>
                      <a:endParaRPr lang="en-US" dirty="0"/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Temporary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Map/NO_OVERWRITE</a:t>
                      </a:r>
                      <a:endParaRPr lang="en-US" sz="1600" dirty="0"/>
                    </a:p>
                  </a:txBody>
                  <a:tcPr/>
                </a:tc>
              </a:tr>
              <a:tr h="360204">
                <a:tc>
                  <a:txBody>
                    <a:bodyPr/>
                    <a:lstStyle/>
                    <a:p>
                      <a:r>
                        <a:rPr lang="en-US" dirty="0" smtClean="0"/>
                        <a:t>Constant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Material</a:t>
                      </a:r>
                      <a:r>
                        <a:rPr lang="en-US" baseline="0" dirty="0" smtClean="0"/>
                        <a:t> Props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Map/DISCARD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94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D3D11Device will grab a </a:t>
            </a:r>
            <a:r>
              <a:rPr lang="en-US" dirty="0" err="1" smtClean="0"/>
              <a:t>mutex</a:t>
            </a:r>
            <a:r>
              <a:rPr lang="en-US" dirty="0" smtClean="0"/>
              <a:t> for you, but each </a:t>
            </a:r>
            <a:r>
              <a:rPr lang="en-US" dirty="0" err="1" smtClean="0"/>
              <a:t>DeviceContext</a:t>
            </a:r>
            <a:r>
              <a:rPr lang="en-US" dirty="0" smtClean="0"/>
              <a:t> can only be called from one thread at a time</a:t>
            </a:r>
          </a:p>
          <a:p>
            <a:pPr lvl="1"/>
            <a:r>
              <a:rPr lang="en-US" dirty="0" smtClean="0"/>
              <a:t>This is the source of </a:t>
            </a:r>
            <a:r>
              <a:rPr lang="en-US" b="1" dirty="0" smtClean="0"/>
              <a:t>many </a:t>
            </a:r>
            <a:r>
              <a:rPr lang="en-US" dirty="0" smtClean="0"/>
              <a:t>crashes blamed on the driver</a:t>
            </a:r>
          </a:p>
          <a:p>
            <a:r>
              <a:rPr lang="en-US" dirty="0" err="1" smtClean="0"/>
              <a:t>UpdateSubresource</a:t>
            </a:r>
            <a:r>
              <a:rPr lang="en-US" dirty="0" smtClean="0"/>
              <a:t> requires more CPU time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possible, prefer Map/</a:t>
            </a:r>
            <a:r>
              <a:rPr lang="en-US" dirty="0" err="1" smtClean="0"/>
              <a:t>Unmap</a:t>
            </a:r>
            <a:endParaRPr lang="en-US" dirty="0" smtClean="0"/>
          </a:p>
          <a:p>
            <a:r>
              <a:rPr lang="en-US" dirty="0"/>
              <a:t>D3D11 Debug Runtime is awesome!</a:t>
            </a:r>
          </a:p>
          <a:p>
            <a:pPr lvl="1"/>
            <a:r>
              <a:rPr lang="en-US" dirty="0"/>
              <a:t>Please use it, ensure you are running </a:t>
            </a:r>
            <a:r>
              <a:rPr lang="en-US" dirty="0" smtClean="0"/>
              <a:t>clean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19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CPU-GPU Sync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CPU-GPU Sync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2733675"/>
            <a:ext cx="4286250" cy="24098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CPU-GPU Sync Points are caused when the CPU needs the GPU to complete work before an API call can return</a:t>
            </a:r>
          </a:p>
          <a:p>
            <a:r>
              <a:rPr lang="en-US" dirty="0" smtClean="0"/>
              <a:t>These make us sad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8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CPU-GPU sync 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Spin-lock waiting for query results</a:t>
            </a:r>
          </a:p>
          <a:p>
            <a:pPr lvl="1"/>
            <a:r>
              <a:rPr lang="en-US" dirty="0" err="1" smtClean="0"/>
              <a:t>Readback</a:t>
            </a:r>
            <a:r>
              <a:rPr lang="en-US" dirty="0" smtClean="0"/>
              <a:t> of </a:t>
            </a:r>
            <a:r>
              <a:rPr lang="en-US" dirty="0" err="1" smtClean="0"/>
              <a:t>Framebuffer</a:t>
            </a:r>
            <a:r>
              <a:rPr lang="en-US" dirty="0" smtClean="0"/>
              <a:t> you just rendered to</a:t>
            </a:r>
          </a:p>
          <a:p>
            <a:r>
              <a:rPr lang="en-US" dirty="0" smtClean="0"/>
              <a:t>Implicit (potential sync points)</a:t>
            </a:r>
          </a:p>
          <a:p>
            <a:pPr lvl="1"/>
            <a:r>
              <a:rPr lang="en-US" dirty="0" smtClean="0"/>
              <a:t>GPU Memory Allocation after </a:t>
            </a:r>
            <a:r>
              <a:rPr lang="en-US" dirty="0" err="1" smtClean="0"/>
              <a:t>Deallocation</a:t>
            </a:r>
            <a:endParaRPr lang="en-US" dirty="0" smtClean="0"/>
          </a:p>
          <a:p>
            <a:pPr lvl="1"/>
            <a:r>
              <a:rPr lang="en-US" dirty="0" smtClean="0"/>
              <a:t>Buffer Rename operation (MAP_DISCARD) after </a:t>
            </a:r>
            <a:r>
              <a:rPr lang="en-US" dirty="0" err="1" smtClean="0"/>
              <a:t>deallocation</a:t>
            </a:r>
            <a:endParaRPr lang="en-US" dirty="0"/>
          </a:p>
          <a:p>
            <a:pPr lvl="1"/>
            <a:r>
              <a:rPr lang="en-US" dirty="0" smtClean="0"/>
              <a:t>Immediate update of a buffer still in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1726</Words>
  <Application>Microsoft Office PowerPoint</Application>
  <PresentationFormat>On-screen Show (16:9)</PresentationFormat>
  <Paragraphs>439</Paragraphs>
  <Slides>55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Recommending A Strategy</vt:lpstr>
      <vt:lpstr>Don’t Throw it all Away: Efficient Buffer Management  John McDonald Developer Technology, NVIDIA Corporation</vt:lpstr>
      <vt:lpstr>What are we talking about?</vt:lpstr>
      <vt:lpstr>“Buffers” is really generic…</vt:lpstr>
      <vt:lpstr>General Guidance</vt:lpstr>
      <vt:lpstr>General Guidance</vt:lpstr>
      <vt:lpstr>More General Guidance</vt:lpstr>
      <vt:lpstr>CPU-GPU Sync Points</vt:lpstr>
      <vt:lpstr>CPU-GPU Sync Points</vt:lpstr>
      <vt:lpstr>CPU-GPU sync point examples</vt:lpstr>
      <vt:lpstr>Why are they bad?</vt:lpstr>
      <vt:lpstr>Really? That bad?</vt:lpstr>
      <vt:lpstr>Check your middleware</vt:lpstr>
      <vt:lpstr>A quick D3D9 interlude</vt:lpstr>
      <vt:lpstr>Buffer Usage Patterns</vt:lpstr>
      <vt:lpstr>Buffer Usage Patterns</vt:lpstr>
      <vt:lpstr>“Forever” Buffers</vt:lpstr>
      <vt:lpstr>Long Lived Buffers</vt:lpstr>
      <vt:lpstr>Temporary buffers</vt:lpstr>
      <vt:lpstr>Constant Buffers</vt:lpstr>
      <vt:lpstr>We skipped one…</vt:lpstr>
      <vt:lpstr>Contention-Free Buffers</vt:lpstr>
      <vt:lpstr>Transient Buffer Overview</vt:lpstr>
      <vt:lpstr>CTransientBuffer</vt:lpstr>
      <vt:lpstr>CTransientBuffer Guts</vt:lpstr>
      <vt:lpstr>CTransientBuffer::OnPresent</vt:lpstr>
      <vt:lpstr>CTransientBuffer::OnPresent</vt:lpstr>
      <vt:lpstr>CTransientBuffer Visualized</vt:lpstr>
      <vt:lpstr>CTransientBuffer Visualized</vt:lpstr>
      <vt:lpstr>CTransientBuffer Visualized</vt:lpstr>
      <vt:lpstr>CTransientBuffer Visualized</vt:lpstr>
      <vt:lpstr>CTransientBuffer Visualized</vt:lpstr>
      <vt:lpstr>CTransientBuffer Visualized</vt:lpstr>
      <vt:lpstr>CTransientBuffer: Handling OOM</vt:lpstr>
      <vt:lpstr>Transient Buffer Pattern</vt:lpstr>
      <vt:lpstr>Discard-Free Temporary Buffers</vt:lpstr>
      <vt:lpstr>Discard-Free Temp Buffer Visualized</vt:lpstr>
      <vt:lpstr>Discard-Free Temp Buffer Visualized</vt:lpstr>
      <vt:lpstr>Discard-Free Temp Buffer Visualized</vt:lpstr>
      <vt:lpstr>Discard-Free Temp Buffer Visualized</vt:lpstr>
      <vt:lpstr>Discard-Free Temp Buffer Visualized</vt:lpstr>
      <vt:lpstr>Discard-Free Temp Buffer Visualized</vt:lpstr>
      <vt:lpstr>Constant Buffers</vt:lpstr>
      <vt:lpstr>Constant Buffer Organization</vt:lpstr>
      <vt:lpstr>Proposed Buffer Grouping</vt:lpstr>
      <vt:lpstr>Multiple Constant Buffers</vt:lpstr>
      <vt:lpstr>Multiple Constant Buffers cont’d</vt:lpstr>
      <vt:lpstr>Constant Buffer Tricks</vt:lpstr>
      <vt:lpstr>Performance Investigations</vt:lpstr>
      <vt:lpstr>Performance Investigation</vt:lpstr>
      <vt:lpstr>Let’s buffer the updates</vt:lpstr>
      <vt:lpstr>Buffered update, no discards</vt:lpstr>
      <vt:lpstr>Performance Results</vt:lpstr>
      <vt:lpstr>GPUView</vt:lpstr>
      <vt:lpstr>Questions?</vt:lpstr>
      <vt:lpstr>Nifty Buffer Summary Table</vt:lpstr>
    </vt:vector>
  </TitlesOfParts>
  <Company>CMP Media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creator>Jamil Moledina</dc:creator>
  <cp:lastModifiedBy>John McDonald</cp:lastModifiedBy>
  <cp:revision>155</cp:revision>
  <cp:lastPrinted>1904-01-01T00:00:00Z</cp:lastPrinted>
  <dcterms:created xsi:type="dcterms:W3CDTF">2011-01-18T22:56:43Z</dcterms:created>
  <dcterms:modified xsi:type="dcterms:W3CDTF">2012-02-29T01:11:06Z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